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media/image11.svg" ContentType="image/svg+xml"/>
  <Override PartName="/ppt/media/image13.svg" ContentType="image/svg+xml"/>
  <Override PartName="/ppt/media/image2.svg" ContentType="image/svg+xml"/>
  <Override PartName="/ppt/media/image25.svg" ContentType="image/svg+xml"/>
  <Override PartName="/ppt/media/image36.svg" ContentType="image/svg+xml"/>
  <Override PartName="/ppt/media/image4.svg" ContentType="image/svg+xml"/>
  <Override PartName="/ppt/media/image41.svg" ContentType="image/svg+xml"/>
  <Override PartName="/ppt/media/image43.svg" ContentType="image/svg+xml"/>
  <Override PartName="/ppt/media/image6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82" r:id="rId24"/>
    <p:sldId id="277" r:id="rId25"/>
    <p:sldId id="278" r:id="rId26"/>
    <p:sldId id="279" r:id="rId27"/>
    <p:sldId id="280" r:id="rId28"/>
    <p:sldId id="281" r:id="rId30"/>
  </p:sldIdLst>
  <p:sldSz cx="18288000" cy="10287000"/>
  <p:notesSz cx="6858000" cy="9144000"/>
  <p:embeddedFontLst>
    <p:embeddedFont>
      <p:font typeface="汉仪粗黑简" panose="02010600000101010101" charset="-122"/>
      <p:regular r:id="rId34"/>
    </p:embeddedFont>
    <p:embeddedFont>
      <p:font typeface="016-上首锐圆体" panose="02010609000101010101" charset="-122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2" userDrawn="1">
          <p15:clr>
            <a:srgbClr val="A4A3A4"/>
          </p15:clr>
        </p15:guide>
        <p15:guide id="2" pos="290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5" d="100"/>
          <a:sy n="75" d="100"/>
        </p:scale>
        <p:origin x="43" y="-350"/>
      </p:cViewPr>
      <p:guideLst>
        <p:guide orient="horz" pos="2062"/>
        <p:guide pos="290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svg>
</file>

<file path=ppt/media/image62.png>
</file>

<file path=ppt/media/image63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7.jpe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png"/><Relationship Id="rId2" Type="http://schemas.openxmlformats.org/officeDocument/2006/relationships/tags" Target="../tags/tag21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png"/><Relationship Id="rId8" Type="http://schemas.openxmlformats.org/officeDocument/2006/relationships/tags" Target="../tags/tag24.xml"/><Relationship Id="rId7" Type="http://schemas.openxmlformats.org/officeDocument/2006/relationships/image" Target="../media/image28.png"/><Relationship Id="rId6" Type="http://schemas.openxmlformats.org/officeDocument/2006/relationships/tags" Target="../tags/tag23.xml"/><Relationship Id="rId5" Type="http://schemas.openxmlformats.org/officeDocument/2006/relationships/image" Target="../media/image27.png"/><Relationship Id="rId4" Type="http://schemas.openxmlformats.org/officeDocument/2006/relationships/tags" Target="../tags/tag22.xml"/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2" Type="http://schemas.openxmlformats.org/officeDocument/2006/relationships/slideLayout" Target="../slideLayouts/slideLayout7.xml"/><Relationship Id="rId11" Type="http://schemas.openxmlformats.org/officeDocument/2006/relationships/image" Target="../media/image30.png"/><Relationship Id="rId10" Type="http://schemas.openxmlformats.org/officeDocument/2006/relationships/tags" Target="../tags/tag25.xml"/><Relationship Id="rId1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Relationship Id="rId3" Type="http://schemas.openxmlformats.org/officeDocument/2006/relationships/tags" Target="../tags/tag27.xml"/><Relationship Id="rId28" Type="http://schemas.openxmlformats.org/officeDocument/2006/relationships/slideLayout" Target="../slideLayouts/slideLayout7.xml"/><Relationship Id="rId27" Type="http://schemas.openxmlformats.org/officeDocument/2006/relationships/image" Target="../media/image33.png"/><Relationship Id="rId26" Type="http://schemas.openxmlformats.org/officeDocument/2006/relationships/tags" Target="../tags/tag46.xml"/><Relationship Id="rId25" Type="http://schemas.openxmlformats.org/officeDocument/2006/relationships/image" Target="../media/image32.png"/><Relationship Id="rId24" Type="http://schemas.openxmlformats.org/officeDocument/2006/relationships/tags" Target="../tags/tag45.xml"/><Relationship Id="rId23" Type="http://schemas.openxmlformats.org/officeDocument/2006/relationships/image" Target="../media/image31.png"/><Relationship Id="rId22" Type="http://schemas.openxmlformats.org/officeDocument/2006/relationships/tags" Target="../tags/tag44.xml"/><Relationship Id="rId21" Type="http://schemas.openxmlformats.org/officeDocument/2006/relationships/tags" Target="../tags/tag43.xml"/><Relationship Id="rId20" Type="http://schemas.openxmlformats.org/officeDocument/2006/relationships/tags" Target="../tags/tag42.xml"/><Relationship Id="rId2" Type="http://schemas.openxmlformats.org/officeDocument/2006/relationships/image" Target="../media/image26.png"/><Relationship Id="rId19" Type="http://schemas.openxmlformats.org/officeDocument/2006/relationships/tags" Target="../tags/tag41.xml"/><Relationship Id="rId18" Type="http://schemas.openxmlformats.org/officeDocument/2006/relationships/tags" Target="../tags/tag40.xml"/><Relationship Id="rId17" Type="http://schemas.openxmlformats.org/officeDocument/2006/relationships/tags" Target="../tags/tag39.xml"/><Relationship Id="rId16" Type="http://schemas.openxmlformats.org/officeDocument/2006/relationships/tags" Target="../tags/tag38.xml"/><Relationship Id="rId15" Type="http://schemas.openxmlformats.org/officeDocument/2006/relationships/tags" Target="../tags/tag37.xml"/><Relationship Id="rId14" Type="http://schemas.openxmlformats.org/officeDocument/2006/relationships/tags" Target="../tags/tag36.xml"/><Relationship Id="rId13" Type="http://schemas.openxmlformats.org/officeDocument/2006/relationships/tags" Target="../tags/tag35.xml"/><Relationship Id="rId12" Type="http://schemas.openxmlformats.org/officeDocument/2006/relationships/tags" Target="../tags/tag3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tags" Target="../tags/tag26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3" Type="http://schemas.openxmlformats.org/officeDocument/2006/relationships/image" Target="../media/image37.png"/><Relationship Id="rId2" Type="http://schemas.openxmlformats.org/officeDocument/2006/relationships/image" Target="../media/image36.svg"/><Relationship Id="rId1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svg"/><Relationship Id="rId3" Type="http://schemas.openxmlformats.org/officeDocument/2006/relationships/image" Target="../media/image42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4.png"/><Relationship Id="rId4" Type="http://schemas.openxmlformats.org/officeDocument/2006/relationships/image" Target="../media/image43.svg"/><Relationship Id="rId3" Type="http://schemas.openxmlformats.org/officeDocument/2006/relationships/image" Target="../media/image42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4.png"/><Relationship Id="rId4" Type="http://schemas.openxmlformats.org/officeDocument/2006/relationships/image" Target="../media/image43.svg"/><Relationship Id="rId3" Type="http://schemas.openxmlformats.org/officeDocument/2006/relationships/image" Target="../media/image42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44.png"/><Relationship Id="rId4" Type="http://schemas.openxmlformats.org/officeDocument/2006/relationships/image" Target="../media/image43.svg"/><Relationship Id="rId3" Type="http://schemas.openxmlformats.org/officeDocument/2006/relationships/image" Target="../media/image42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sv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Relationship Id="rId3" Type="http://schemas.openxmlformats.org/officeDocument/2006/relationships/image" Target="../media/image50.png"/><Relationship Id="rId2" Type="http://schemas.openxmlformats.org/officeDocument/2006/relationships/image" Target="../media/image7.jpeg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51.xml"/><Relationship Id="rId10" Type="http://schemas.openxmlformats.org/officeDocument/2006/relationships/tags" Target="../tags/tag50.xml"/><Relationship Id="rId1" Type="http://schemas.openxmlformats.org/officeDocument/2006/relationships/image" Target="../media/image49.pn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Relationship Id="rId3" Type="http://schemas.openxmlformats.org/officeDocument/2006/relationships/image" Target="../media/image50.png"/><Relationship Id="rId2" Type="http://schemas.openxmlformats.org/officeDocument/2006/relationships/image" Target="../media/image7.jpeg"/><Relationship Id="rId1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56.xml"/><Relationship Id="rId8" Type="http://schemas.openxmlformats.org/officeDocument/2006/relationships/image" Target="../media/image56.png"/><Relationship Id="rId7" Type="http://schemas.openxmlformats.org/officeDocument/2006/relationships/tags" Target="../tags/tag55.xml"/><Relationship Id="rId6" Type="http://schemas.openxmlformats.org/officeDocument/2006/relationships/image" Target="../media/image55.png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image" Target="../media/image54.png"/><Relationship Id="rId2" Type="http://schemas.openxmlformats.org/officeDocument/2006/relationships/tags" Target="../tags/tag52.xml"/><Relationship Id="rId14" Type="http://schemas.openxmlformats.org/officeDocument/2006/relationships/slideLayout" Target="../slideLayouts/slideLayout7.xml"/><Relationship Id="rId13" Type="http://schemas.openxmlformats.org/officeDocument/2006/relationships/image" Target="../media/image58.png"/><Relationship Id="rId12" Type="http://schemas.openxmlformats.org/officeDocument/2006/relationships/tags" Target="../tags/tag58.xml"/><Relationship Id="rId11" Type="http://schemas.openxmlformats.org/officeDocument/2006/relationships/image" Target="../media/image57.png"/><Relationship Id="rId10" Type="http://schemas.openxmlformats.org/officeDocument/2006/relationships/tags" Target="../tags/tag57.xml"/><Relationship Id="rId1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3" Type="http://schemas.openxmlformats.org/officeDocument/2006/relationships/image" Target="../media/image61.svg"/><Relationship Id="rId2" Type="http://schemas.openxmlformats.org/officeDocument/2006/relationships/image" Target="../media/image60.png"/><Relationship Id="rId1" Type="http://schemas.openxmlformats.org/officeDocument/2006/relationships/image" Target="../media/image5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9.pn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63.png"/><Relationship Id="rId1" Type="http://schemas.openxmlformats.org/officeDocument/2006/relationships/image" Target="../media/image62.png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63.png"/><Relationship Id="rId1" Type="http://schemas.openxmlformats.org/officeDocument/2006/relationships/image" Target="../media/image6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png"/><Relationship Id="rId2" Type="http://schemas.openxmlformats.org/officeDocument/2006/relationships/tags" Target="../tags/tag1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tags" Target="../tags/tag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tags" Target="../tags/tag3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6" Type="http://schemas.openxmlformats.org/officeDocument/2006/relationships/slideLayout" Target="../slideLayouts/slideLayout7.xml"/><Relationship Id="rId15" Type="http://schemas.openxmlformats.org/officeDocument/2006/relationships/image" Target="../media/image19.png"/><Relationship Id="rId14" Type="http://schemas.openxmlformats.org/officeDocument/2006/relationships/tags" Target="../tags/tag16.xml"/><Relationship Id="rId13" Type="http://schemas.openxmlformats.org/officeDocument/2006/relationships/tags" Target="../tags/tag15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21.png"/><Relationship Id="rId6" Type="http://schemas.openxmlformats.org/officeDocument/2006/relationships/tags" Target="../tags/tag19.xml"/><Relationship Id="rId5" Type="http://schemas.openxmlformats.org/officeDocument/2006/relationships/image" Target="../media/image20.png"/><Relationship Id="rId4" Type="http://schemas.openxmlformats.org/officeDocument/2006/relationships/tags" Target="../tags/tag18.xml"/><Relationship Id="rId3" Type="http://schemas.openxmlformats.org/officeDocument/2006/relationships/image" Target="../media/image19.png"/><Relationship Id="rId2" Type="http://schemas.openxmlformats.org/officeDocument/2006/relationships/tags" Target="../tags/tag17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2.png"/><Relationship Id="rId2" Type="http://schemas.openxmlformats.org/officeDocument/2006/relationships/tags" Target="../tags/tag20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20342" y="7172856"/>
            <a:ext cx="3550115" cy="726792"/>
            <a:chOff x="0" y="0"/>
            <a:chExt cx="198511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5115" cy="406400"/>
            </a:xfrm>
            <a:custGeom>
              <a:avLst/>
              <a:gdLst/>
              <a:ahLst/>
              <a:cxnLst/>
              <a:rect l="l" t="t" r="r" b="b"/>
              <a:pathLst>
                <a:path w="1985115" h="406400">
                  <a:moveTo>
                    <a:pt x="1781915" y="0"/>
                  </a:moveTo>
                  <a:cubicBezTo>
                    <a:pt x="1894140" y="0"/>
                    <a:pt x="1985115" y="90976"/>
                    <a:pt x="1985115" y="203200"/>
                  </a:cubicBezTo>
                  <a:cubicBezTo>
                    <a:pt x="1985115" y="315424"/>
                    <a:pt x="1894140" y="406400"/>
                    <a:pt x="178191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447BF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985115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 lang="en-US">
                <a:latin typeface="汉仪粗黑简" panose="02010600000101010101" charset="-122"/>
                <a:ea typeface="汉仪粗黑简" panose="02010600000101010101" charset="-122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20342" y="4402787"/>
            <a:ext cx="9733938" cy="39352"/>
            <a:chOff x="0" y="0"/>
            <a:chExt cx="3102604" cy="1254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02604" cy="12543"/>
            </a:xfrm>
            <a:custGeom>
              <a:avLst/>
              <a:gdLst/>
              <a:ahLst/>
              <a:cxnLst/>
              <a:rect l="l" t="t" r="r" b="b"/>
              <a:pathLst>
                <a:path w="3102604" h="12543">
                  <a:moveTo>
                    <a:pt x="0" y="0"/>
                  </a:moveTo>
                  <a:lnTo>
                    <a:pt x="3102604" y="0"/>
                  </a:lnTo>
                  <a:lnTo>
                    <a:pt x="3102604" y="12543"/>
                  </a:lnTo>
                  <a:lnTo>
                    <a:pt x="0" y="12543"/>
                  </a:lnTo>
                  <a:close/>
                </a:path>
              </a:pathLst>
            </a:custGeom>
            <a:solidFill>
              <a:srgbClr val="447BF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3102604" cy="411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汉仪粗黑简" panose="02010600000101010101" charset="-122"/>
                <a:ea typeface="汉仪粗黑简" panose="02010600000101010101" charset="-122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20342" y="1962623"/>
            <a:ext cx="11680562" cy="4261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7680"/>
              </a:lnSpc>
            </a:pPr>
            <a:r>
              <a:rPr lang="en-US" sz="9255">
                <a:solidFill>
                  <a:srgbClr val="000000"/>
                </a:solidFill>
                <a:latin typeface="汉仪粗黑简" panose="02010600000101010101" charset="-122"/>
                <a:ea typeface="汉仪粗黑简" panose="02010600000101010101" charset="-122"/>
                <a:cs typeface="汉仪粗黑简" panose="02010600000101010101" charset="-122"/>
              </a:rPr>
              <a:t>NSD课表小助手</a:t>
            </a:r>
            <a:endParaRPr lang="en-US" sz="9255">
              <a:solidFill>
                <a:srgbClr val="000000"/>
              </a:solidFill>
              <a:latin typeface="汉仪粗黑简" panose="02010600000101010101" charset="-122"/>
              <a:ea typeface="汉仪粗黑简" panose="02010600000101010101" charset="-122"/>
              <a:cs typeface="汉仪粗黑简" panose="02010600000101010101" charset="-122"/>
            </a:endParaRPr>
          </a:p>
          <a:p>
            <a:pPr algn="just">
              <a:lnSpc>
                <a:spcPts val="17680"/>
              </a:lnSpc>
            </a:pPr>
            <a:r>
              <a:rPr lang="en-US" sz="9255">
                <a:solidFill>
                  <a:srgbClr val="000000"/>
                </a:solidFill>
                <a:latin typeface="汉仪粗黑简" panose="02010600000101010101" charset="-122"/>
                <a:ea typeface="汉仪粗黑简" panose="02010600000101010101" charset="-122"/>
                <a:cs typeface="汉仪粗黑简" panose="02010600000101010101" charset="-122"/>
              </a:rPr>
              <a:t>大作业验收</a:t>
            </a:r>
            <a:endParaRPr lang="en-US" sz="9255">
              <a:solidFill>
                <a:srgbClr val="000000"/>
              </a:solidFill>
              <a:latin typeface="汉仪粗黑简" panose="02010600000101010101" charset="-122"/>
              <a:ea typeface="汉仪粗黑简" panose="02010600000101010101" charset="-122"/>
              <a:cs typeface="汉仪粗黑简" panose="02010600000101010101" charset="-122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0082281" y="2137854"/>
            <a:ext cx="151140" cy="151140"/>
          </a:xfrm>
          <a:custGeom>
            <a:avLst/>
            <a:gdLst/>
            <a:ahLst/>
            <a:cxnLst/>
            <a:rect l="l" t="t" r="r" b="b"/>
            <a:pathLst>
              <a:path w="151140" h="151140">
                <a:moveTo>
                  <a:pt x="0" y="0"/>
                </a:moveTo>
                <a:lnTo>
                  <a:pt x="151140" y="0"/>
                </a:lnTo>
                <a:lnTo>
                  <a:pt x="151140" y="151141"/>
                </a:lnTo>
                <a:lnTo>
                  <a:pt x="0" y="15114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655920" y="2456709"/>
            <a:ext cx="596721" cy="596721"/>
          </a:xfrm>
          <a:custGeom>
            <a:avLst/>
            <a:gdLst/>
            <a:ahLst/>
            <a:cxnLst/>
            <a:rect l="l" t="t" r="r" b="b"/>
            <a:pathLst>
              <a:path w="596721" h="596721">
                <a:moveTo>
                  <a:pt x="0" y="0"/>
                </a:moveTo>
                <a:lnTo>
                  <a:pt x="596721" y="0"/>
                </a:lnTo>
                <a:lnTo>
                  <a:pt x="596721" y="596721"/>
                </a:lnTo>
                <a:lnTo>
                  <a:pt x="0" y="59672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10133795">
            <a:off x="16133720" y="-893582"/>
            <a:ext cx="2490717" cy="2490717"/>
          </a:xfrm>
          <a:custGeom>
            <a:avLst/>
            <a:gdLst/>
            <a:ahLst/>
            <a:cxnLst/>
            <a:rect l="l" t="t" r="r" b="b"/>
            <a:pathLst>
              <a:path w="2490717" h="2490717">
                <a:moveTo>
                  <a:pt x="0" y="0"/>
                </a:moveTo>
                <a:lnTo>
                  <a:pt x="2490717" y="0"/>
                </a:lnTo>
                <a:lnTo>
                  <a:pt x="2490717" y="2490717"/>
                </a:lnTo>
                <a:lnTo>
                  <a:pt x="0" y="24907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830345" y="7277342"/>
            <a:ext cx="2184059" cy="595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0"/>
              </a:lnSpc>
            </a:pPr>
            <a:r>
              <a:rPr lang="en-US" sz="3565">
                <a:solidFill>
                  <a:srgbClr val="FFFFFF"/>
                </a:solidFill>
                <a:latin typeface="汉仪粗黑简" panose="02010600000101010101" charset="-122"/>
                <a:ea typeface="汉仪粗黑简" panose="02010600000101010101" charset="-122"/>
              </a:rPr>
              <a:t>第八小组</a:t>
            </a:r>
            <a:endParaRPr lang="en-US" sz="3565">
              <a:solidFill>
                <a:srgbClr val="FFFFFF"/>
              </a:solidFill>
              <a:latin typeface="汉仪粗黑简" panose="02010600000101010101" charset="-122"/>
              <a:ea typeface="汉仪粗黑简" panose="02010600000101010101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20342" y="1156736"/>
            <a:ext cx="4545963" cy="846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00"/>
              </a:lnSpc>
            </a:pPr>
            <a:r>
              <a:rPr lang="en-US" sz="4930" spc="483">
                <a:solidFill>
                  <a:srgbClr val="000000"/>
                </a:solidFill>
                <a:latin typeface="汉仪粗黑简" panose="02010600000101010101" charset="-122"/>
                <a:ea typeface="汉仪粗黑简" panose="02010600000101010101" charset="-122"/>
              </a:rPr>
              <a:t>2024.06</a:t>
            </a:r>
            <a:endParaRPr lang="en-US" sz="4930" spc="483">
              <a:solidFill>
                <a:srgbClr val="000000"/>
              </a:solidFill>
              <a:latin typeface="汉仪粗黑简" panose="02010600000101010101" charset="-122"/>
              <a:ea typeface="汉仪粗黑简" panose="02010600000101010101" charset="-122"/>
            </a:endParaRPr>
          </a:p>
        </p:txBody>
      </p:sp>
      <p:sp>
        <p:nvSpPr>
          <p:cNvPr id="14" name="AutoShape 14"/>
          <p:cNvSpPr/>
          <p:nvPr/>
        </p:nvSpPr>
        <p:spPr>
          <a:xfrm rot="6949334">
            <a:off x="10880188" y="2308441"/>
            <a:ext cx="13293239" cy="8229600"/>
          </a:xfrm>
          <a:prstGeom prst="rect">
            <a:avLst/>
          </a:prstGeom>
          <a:gradFill rotWithShape="1">
            <a:gsLst>
              <a:gs pos="0">
                <a:srgbClr val="BAE5FF">
                  <a:alpha val="100000"/>
                </a:srgbClr>
              </a:gs>
              <a:gs pos="100000">
                <a:srgbClr val="FFCFD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</p:sp>
      <p:sp>
        <p:nvSpPr>
          <p:cNvPr id="15" name="Freeform 15"/>
          <p:cNvSpPr/>
          <p:nvPr/>
        </p:nvSpPr>
        <p:spPr>
          <a:xfrm rot="-3909800">
            <a:off x="8906254" y="5315024"/>
            <a:ext cx="8718106" cy="1391264"/>
          </a:xfrm>
          <a:custGeom>
            <a:avLst/>
            <a:gdLst/>
            <a:ahLst/>
            <a:cxnLst/>
            <a:rect l="l" t="t" r="r" b="b"/>
            <a:pathLst>
              <a:path w="8718106" h="1391264">
                <a:moveTo>
                  <a:pt x="0" y="0"/>
                </a:moveTo>
                <a:lnTo>
                  <a:pt x="8718106" y="0"/>
                </a:lnTo>
                <a:lnTo>
                  <a:pt x="8718106" y="1391265"/>
                </a:lnTo>
                <a:lnTo>
                  <a:pt x="0" y="13912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4000"/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1490776">
            <a:off x="11155374" y="595990"/>
            <a:ext cx="4991499" cy="9250654"/>
          </a:xfrm>
          <a:custGeom>
            <a:avLst/>
            <a:gdLst/>
            <a:ahLst/>
            <a:cxnLst/>
            <a:rect l="l" t="t" r="r" b="b"/>
            <a:pathLst>
              <a:path w="4991499" h="9250654">
                <a:moveTo>
                  <a:pt x="0" y="0"/>
                </a:moveTo>
                <a:lnTo>
                  <a:pt x="4991499" y="0"/>
                </a:lnTo>
                <a:lnTo>
                  <a:pt x="4991499" y="9250654"/>
                </a:lnTo>
                <a:lnTo>
                  <a:pt x="0" y="92506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1490776">
            <a:off x="13588812" y="963889"/>
            <a:ext cx="2770141" cy="9223471"/>
          </a:xfrm>
          <a:custGeom>
            <a:avLst/>
            <a:gdLst/>
            <a:ahLst/>
            <a:cxnLst/>
            <a:rect l="l" t="t" r="r" b="b"/>
            <a:pathLst>
              <a:path w="2770141" h="9223471">
                <a:moveTo>
                  <a:pt x="0" y="0"/>
                </a:moveTo>
                <a:lnTo>
                  <a:pt x="2770141" y="0"/>
                </a:lnTo>
                <a:lnTo>
                  <a:pt x="2770141" y="9223472"/>
                </a:lnTo>
                <a:lnTo>
                  <a:pt x="0" y="92234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0000"/>
            </a:blip>
            <a:stretch>
              <a:fillRect l="-79659"/>
            </a:stretch>
          </a:blipFill>
        </p:spPr>
      </p:sp>
      <p:sp>
        <p:nvSpPr>
          <p:cNvPr id="18" name="Freeform 18"/>
          <p:cNvSpPr/>
          <p:nvPr/>
        </p:nvSpPr>
        <p:spPr>
          <a:xfrm rot="1490776" flipH="1">
            <a:off x="14579627" y="6778708"/>
            <a:ext cx="3325701" cy="9223471"/>
          </a:xfrm>
          <a:custGeom>
            <a:avLst/>
            <a:gdLst/>
            <a:ahLst/>
            <a:cxnLst/>
            <a:rect l="l" t="t" r="r" b="b"/>
            <a:pathLst>
              <a:path w="3325701" h="9223471">
                <a:moveTo>
                  <a:pt x="3325701" y="0"/>
                </a:moveTo>
                <a:lnTo>
                  <a:pt x="0" y="0"/>
                </a:lnTo>
                <a:lnTo>
                  <a:pt x="0" y="9223471"/>
                </a:lnTo>
                <a:lnTo>
                  <a:pt x="3325701" y="9223471"/>
                </a:lnTo>
                <a:lnTo>
                  <a:pt x="3325701" y="0"/>
                </a:lnTo>
                <a:close/>
              </a:path>
            </a:pathLst>
          </a:custGeom>
          <a:blipFill>
            <a:blip r:embed="rId6">
              <a:alphaModFix amt="30000"/>
            </a:blip>
            <a:stretch>
              <a:fillRect l="-49647"/>
            </a:stretch>
          </a:blipFill>
        </p:spPr>
      </p:sp>
      <p:sp>
        <p:nvSpPr>
          <p:cNvPr id="19" name="AutoShape 19"/>
          <p:cNvSpPr/>
          <p:nvPr/>
        </p:nvSpPr>
        <p:spPr>
          <a:xfrm rot="6881366">
            <a:off x="10128580" y="3226401"/>
            <a:ext cx="6910580" cy="4001404"/>
          </a:xfrm>
          <a:prstGeom prst="rect">
            <a:avLst/>
          </a:prstGeom>
          <a:gradFill rotWithShape="1">
            <a:gsLst>
              <a:gs pos="0">
                <a:srgbClr val="BAE5FF">
                  <a:alpha val="100000"/>
                </a:srgbClr>
              </a:gs>
              <a:gs pos="100000">
                <a:srgbClr val="FFCFD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</p:sp>
      <p:grpSp>
        <p:nvGrpSpPr>
          <p:cNvPr id="20" name="Group 20"/>
          <p:cNvGrpSpPr/>
          <p:nvPr/>
        </p:nvGrpSpPr>
        <p:grpSpPr>
          <a:xfrm rot="1564670">
            <a:off x="12305243" y="3875442"/>
            <a:ext cx="2691760" cy="2691750"/>
            <a:chOff x="0" y="0"/>
            <a:chExt cx="6350000" cy="63499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695737"/>
            <a:ext cx="15983820" cy="4895526"/>
            <a:chOff x="0" y="0"/>
            <a:chExt cx="17939192" cy="54944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939192" cy="5494417"/>
            </a:xfrm>
            <a:custGeom>
              <a:avLst/>
              <a:gdLst/>
              <a:ahLst/>
              <a:cxnLst/>
              <a:rect l="l" t="t" r="r" b="b"/>
              <a:pathLst>
                <a:path w="17939192" h="5494417">
                  <a:moveTo>
                    <a:pt x="17177192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4732417"/>
                  </a:lnTo>
                  <a:cubicBezTo>
                    <a:pt x="0" y="5152787"/>
                    <a:pt x="341630" y="5494417"/>
                    <a:pt x="762000" y="5494417"/>
                  </a:cubicBezTo>
                  <a:lnTo>
                    <a:pt x="17177192" y="5494417"/>
                  </a:lnTo>
                  <a:cubicBezTo>
                    <a:pt x="17597562" y="5494417"/>
                    <a:pt x="17939192" y="5152787"/>
                    <a:pt x="17939192" y="4732417"/>
                  </a:cubicBezTo>
                  <a:lnTo>
                    <a:pt x="17939192" y="762000"/>
                  </a:lnTo>
                  <a:cubicBezTo>
                    <a:pt x="17939192" y="341630"/>
                    <a:pt x="17597562" y="0"/>
                    <a:pt x="1717719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2045" y="2894295"/>
            <a:ext cx="15983820" cy="4895526"/>
            <a:chOff x="0" y="0"/>
            <a:chExt cx="17939192" cy="54944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939192" cy="5494417"/>
            </a:xfrm>
            <a:custGeom>
              <a:avLst/>
              <a:gdLst/>
              <a:ahLst/>
              <a:cxnLst/>
              <a:rect l="l" t="t" r="r" b="b"/>
              <a:pathLst>
                <a:path w="17939192" h="5494417">
                  <a:moveTo>
                    <a:pt x="17177192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4732417"/>
                  </a:lnTo>
                  <a:cubicBezTo>
                    <a:pt x="0" y="5152787"/>
                    <a:pt x="341630" y="5494417"/>
                    <a:pt x="762000" y="5494417"/>
                  </a:cubicBezTo>
                  <a:lnTo>
                    <a:pt x="17177192" y="5494417"/>
                  </a:lnTo>
                  <a:cubicBezTo>
                    <a:pt x="17597562" y="5494417"/>
                    <a:pt x="17939192" y="5152787"/>
                    <a:pt x="17939192" y="4732417"/>
                  </a:cubicBezTo>
                  <a:lnTo>
                    <a:pt x="17939192" y="762000"/>
                  </a:lnTo>
                  <a:cubicBezTo>
                    <a:pt x="17939192" y="341630"/>
                    <a:pt x="17597562" y="0"/>
                    <a:pt x="17177192" y="0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sp>
        <p:nvSpPr>
          <p:cNvPr id="6" name="Freeform 6"/>
          <p:cNvSpPr/>
          <p:nvPr/>
        </p:nvSpPr>
        <p:spPr>
          <a:xfrm flipH="1">
            <a:off x="10725834" y="730322"/>
            <a:ext cx="4964237" cy="9223471"/>
          </a:xfrm>
          <a:custGeom>
            <a:avLst/>
            <a:gdLst/>
            <a:ahLst/>
            <a:cxnLst/>
            <a:rect l="l" t="t" r="r" b="b"/>
            <a:pathLst>
              <a:path w="4964237" h="9223471">
                <a:moveTo>
                  <a:pt x="4964237" y="0"/>
                </a:moveTo>
                <a:lnTo>
                  <a:pt x="0" y="0"/>
                </a:lnTo>
                <a:lnTo>
                  <a:pt x="0" y="9223471"/>
                </a:lnTo>
                <a:lnTo>
                  <a:pt x="4964237" y="9223471"/>
                </a:lnTo>
                <a:lnTo>
                  <a:pt x="4964237" y="0"/>
                </a:lnTo>
                <a:close/>
              </a:path>
            </a:pathLst>
          </a:custGeom>
          <a:blipFill>
            <a:blip r:embed="rId1"/>
            <a:stretch>
              <a:fillRect l="-253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492685" y="4099669"/>
            <a:ext cx="2591595" cy="603279"/>
            <a:chOff x="0" y="0"/>
            <a:chExt cx="2455076" cy="571500"/>
          </a:xfrm>
        </p:grpSpPr>
        <p:sp>
          <p:nvSpPr>
            <p:cNvPr id="8" name="Freeform 8"/>
            <p:cNvSpPr/>
            <p:nvPr/>
          </p:nvSpPr>
          <p:spPr>
            <a:xfrm>
              <a:off x="0" y="255270"/>
              <a:ext cx="2455077" cy="69850"/>
            </a:xfrm>
            <a:custGeom>
              <a:avLst/>
              <a:gdLst/>
              <a:ahLst/>
              <a:cxnLst/>
              <a:rect l="l" t="t" r="r" b="b"/>
              <a:pathLst>
                <a:path w="2455077" h="69850">
                  <a:moveTo>
                    <a:pt x="21642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55077" y="69850"/>
                  </a:lnTo>
                  <a:lnTo>
                    <a:pt x="2455077" y="0"/>
                  </a:lnTo>
                  <a:close/>
                </a:path>
              </a:pathLst>
            </a:custGeom>
            <a:solidFill>
              <a:srgbClr val="002FA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188179" y="3070446"/>
            <a:ext cx="381162" cy="38116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BB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6188179" y="3070446"/>
            <a:ext cx="381162" cy="38116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2FA7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678936" y="4598173"/>
            <a:ext cx="8531655" cy="4039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000" spc="297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融合笔记功能</a:t>
            </a:r>
            <a:endParaRPr lang="en-US" sz="3000" spc="297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l">
              <a:lnSpc>
                <a:spcPts val="4500"/>
              </a:lnSpc>
            </a:pPr>
            <a:r>
              <a:rPr lang="en-US" sz="3000" spc="297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笔记支持文字和图片</a:t>
            </a:r>
            <a:endParaRPr lang="en-US" sz="3000" spc="297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l">
              <a:lnSpc>
                <a:spcPts val="4500"/>
              </a:lnSpc>
            </a:pPr>
            <a:r>
              <a:rPr lang="en-US" sz="3000" spc="297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具有灵活的编辑方式</a:t>
            </a:r>
            <a:endParaRPr lang="en-US" sz="3000" spc="297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l">
              <a:lnSpc>
                <a:spcPts val="4500"/>
              </a:lnSpc>
            </a:pPr>
            <a:r>
              <a:rPr lang="en-US" sz="3000" spc="297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文字、图片、todoList均可创建，对齐方式，文字大小均可调整</a:t>
            </a:r>
            <a:endParaRPr lang="en-US" sz="3000" spc="297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l">
              <a:lnSpc>
                <a:spcPts val="450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l">
              <a:lnSpc>
                <a:spcPts val="450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65947" y="730322"/>
            <a:ext cx="849998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特色与创新点</a:t>
            </a:r>
            <a:endParaRPr lang="en-US" sz="48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626894" y="2860896"/>
            <a:ext cx="9098940" cy="1306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7200" spc="712">
                <a:solidFill>
                  <a:srgbClr val="FF874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笔记功能</a:t>
            </a:r>
            <a:endParaRPr lang="en-US" sz="7200" spc="712">
              <a:solidFill>
                <a:srgbClr val="FF8744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4084280" y="4099669"/>
            <a:ext cx="2591595" cy="603279"/>
            <a:chOff x="0" y="0"/>
            <a:chExt cx="2455076" cy="571500"/>
          </a:xfrm>
        </p:grpSpPr>
        <p:sp>
          <p:nvSpPr>
            <p:cNvPr id="17" name="Freeform 17"/>
            <p:cNvSpPr/>
            <p:nvPr/>
          </p:nvSpPr>
          <p:spPr>
            <a:xfrm>
              <a:off x="0" y="255270"/>
              <a:ext cx="2455077" cy="69850"/>
            </a:xfrm>
            <a:custGeom>
              <a:avLst/>
              <a:gdLst/>
              <a:ahLst/>
              <a:cxnLst/>
              <a:rect l="l" t="t" r="r" b="b"/>
              <a:pathLst>
                <a:path w="2455077" h="69850">
                  <a:moveTo>
                    <a:pt x="21642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55077" y="69850"/>
                  </a:lnTo>
                  <a:lnTo>
                    <a:pt x="2455077" y="0"/>
                  </a:lnTo>
                  <a:close/>
                </a:path>
              </a:pathLst>
            </a:custGeom>
            <a:solidFill>
              <a:srgbClr val="002FA7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6147600" y="4099669"/>
            <a:ext cx="2591595" cy="603279"/>
            <a:chOff x="0" y="0"/>
            <a:chExt cx="2455076" cy="571500"/>
          </a:xfrm>
        </p:grpSpPr>
        <p:sp>
          <p:nvSpPr>
            <p:cNvPr id="19" name="Freeform 19"/>
            <p:cNvSpPr/>
            <p:nvPr/>
          </p:nvSpPr>
          <p:spPr>
            <a:xfrm>
              <a:off x="0" y="255270"/>
              <a:ext cx="2455077" cy="69850"/>
            </a:xfrm>
            <a:custGeom>
              <a:avLst/>
              <a:gdLst/>
              <a:ahLst/>
              <a:cxnLst/>
              <a:rect l="l" t="t" r="r" b="b"/>
              <a:pathLst>
                <a:path w="2455077" h="69850">
                  <a:moveTo>
                    <a:pt x="21642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55077" y="69850"/>
                  </a:lnTo>
                  <a:lnTo>
                    <a:pt x="2455077" y="0"/>
                  </a:lnTo>
                  <a:close/>
                </a:path>
              </a:pathLst>
            </a:custGeom>
            <a:solidFill>
              <a:srgbClr val="002FA7"/>
            </a:solidFill>
          </p:spPr>
        </p:sp>
      </p:grpSp>
      <p:pic>
        <p:nvPicPr>
          <p:cNvPr id="21" name="图片 2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9630"/>
          <a:stretch>
            <a:fillRect/>
          </a:stretch>
        </p:blipFill>
        <p:spPr>
          <a:xfrm>
            <a:off x="11201400" y="1714500"/>
            <a:ext cx="4123690" cy="716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027340">
            <a:off x="16291947" y="496304"/>
            <a:ext cx="1650905" cy="1650905"/>
          </a:xfrm>
          <a:custGeom>
            <a:avLst/>
            <a:gdLst/>
            <a:ahLst/>
            <a:cxnLst/>
            <a:rect l="l" t="t" r="r" b="b"/>
            <a:pathLst>
              <a:path w="1650905" h="1650905">
                <a:moveTo>
                  <a:pt x="0" y="0"/>
                </a:moveTo>
                <a:lnTo>
                  <a:pt x="1650905" y="0"/>
                </a:lnTo>
                <a:lnTo>
                  <a:pt x="1650905" y="1650905"/>
                </a:lnTo>
                <a:lnTo>
                  <a:pt x="0" y="165090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60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748344" y="2654706"/>
            <a:ext cx="4815021" cy="7763608"/>
            <a:chOff x="0" y="0"/>
            <a:chExt cx="6420028" cy="10351477"/>
          </a:xfrm>
        </p:grpSpPr>
        <p:sp>
          <p:nvSpPr>
            <p:cNvPr id="4" name="Freeform 4"/>
            <p:cNvSpPr/>
            <p:nvPr/>
          </p:nvSpPr>
          <p:spPr>
            <a:xfrm>
              <a:off x="116738" y="4164925"/>
              <a:ext cx="6186553" cy="6186553"/>
            </a:xfrm>
            <a:custGeom>
              <a:avLst/>
              <a:gdLst/>
              <a:ahLst/>
              <a:cxnLst/>
              <a:rect l="l" t="t" r="r" b="b"/>
              <a:pathLst>
                <a:path w="6186553" h="6186553">
                  <a:moveTo>
                    <a:pt x="0" y="0"/>
                  </a:moveTo>
                  <a:lnTo>
                    <a:pt x="6186553" y="0"/>
                  </a:lnTo>
                  <a:lnTo>
                    <a:pt x="6186553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420028" cy="6420028"/>
            </a:xfrm>
            <a:custGeom>
              <a:avLst/>
              <a:gdLst/>
              <a:ahLst/>
              <a:cxnLst/>
              <a:rect l="l" t="t" r="r" b="b"/>
              <a:pathLst>
                <a:path w="6420028" h="6420028">
                  <a:moveTo>
                    <a:pt x="0" y="0"/>
                  </a:moveTo>
                  <a:lnTo>
                    <a:pt x="6420028" y="0"/>
                  </a:lnTo>
                  <a:lnTo>
                    <a:pt x="6420028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9196254" y="2523392"/>
            <a:ext cx="4815021" cy="7763608"/>
            <a:chOff x="0" y="0"/>
            <a:chExt cx="6420028" cy="10351477"/>
          </a:xfrm>
        </p:grpSpPr>
        <p:sp>
          <p:nvSpPr>
            <p:cNvPr id="7" name="Freeform 7"/>
            <p:cNvSpPr/>
            <p:nvPr/>
          </p:nvSpPr>
          <p:spPr>
            <a:xfrm>
              <a:off x="116738" y="4164925"/>
              <a:ext cx="6186553" cy="6186553"/>
            </a:xfrm>
            <a:custGeom>
              <a:avLst/>
              <a:gdLst/>
              <a:ahLst/>
              <a:cxnLst/>
              <a:rect l="l" t="t" r="r" b="b"/>
              <a:pathLst>
                <a:path w="6186553" h="6186553">
                  <a:moveTo>
                    <a:pt x="0" y="0"/>
                  </a:moveTo>
                  <a:lnTo>
                    <a:pt x="6186553" y="0"/>
                  </a:lnTo>
                  <a:lnTo>
                    <a:pt x="6186553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420028" cy="6420028"/>
            </a:xfrm>
            <a:custGeom>
              <a:avLst/>
              <a:gdLst/>
              <a:ahLst/>
              <a:cxnLst/>
              <a:rect l="l" t="t" r="r" b="b"/>
              <a:pathLst>
                <a:path w="6420028" h="6420028">
                  <a:moveTo>
                    <a:pt x="0" y="0"/>
                  </a:moveTo>
                  <a:lnTo>
                    <a:pt x="6420028" y="0"/>
                  </a:lnTo>
                  <a:lnTo>
                    <a:pt x="6420028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4733082" y="2523392"/>
            <a:ext cx="4815021" cy="7763608"/>
            <a:chOff x="0" y="0"/>
            <a:chExt cx="6420028" cy="10351477"/>
          </a:xfrm>
        </p:grpSpPr>
        <p:sp>
          <p:nvSpPr>
            <p:cNvPr id="10" name="Freeform 10"/>
            <p:cNvSpPr/>
            <p:nvPr/>
          </p:nvSpPr>
          <p:spPr>
            <a:xfrm>
              <a:off x="116738" y="4164925"/>
              <a:ext cx="6186553" cy="6186553"/>
            </a:xfrm>
            <a:custGeom>
              <a:avLst/>
              <a:gdLst/>
              <a:ahLst/>
              <a:cxnLst/>
              <a:rect l="l" t="t" r="r" b="b"/>
              <a:pathLst>
                <a:path w="6186553" h="6186553">
                  <a:moveTo>
                    <a:pt x="0" y="0"/>
                  </a:moveTo>
                  <a:lnTo>
                    <a:pt x="6186553" y="0"/>
                  </a:lnTo>
                  <a:lnTo>
                    <a:pt x="6186553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420028" cy="6420028"/>
            </a:xfrm>
            <a:custGeom>
              <a:avLst/>
              <a:gdLst/>
              <a:ahLst/>
              <a:cxnLst/>
              <a:rect l="l" t="t" r="r" b="b"/>
              <a:pathLst>
                <a:path w="6420028" h="6420028">
                  <a:moveTo>
                    <a:pt x="0" y="0"/>
                  </a:moveTo>
                  <a:lnTo>
                    <a:pt x="6420028" y="0"/>
                  </a:lnTo>
                  <a:lnTo>
                    <a:pt x="6420028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357464" y="2654706"/>
            <a:ext cx="4815021" cy="7763608"/>
            <a:chOff x="0" y="0"/>
            <a:chExt cx="6420028" cy="10351477"/>
          </a:xfrm>
        </p:grpSpPr>
        <p:sp>
          <p:nvSpPr>
            <p:cNvPr id="13" name="Freeform 13"/>
            <p:cNvSpPr/>
            <p:nvPr/>
          </p:nvSpPr>
          <p:spPr>
            <a:xfrm>
              <a:off x="116738" y="4164925"/>
              <a:ext cx="6186553" cy="6186553"/>
            </a:xfrm>
            <a:custGeom>
              <a:avLst/>
              <a:gdLst/>
              <a:ahLst/>
              <a:cxnLst/>
              <a:rect l="l" t="t" r="r" b="b"/>
              <a:pathLst>
                <a:path w="6186553" h="6186553">
                  <a:moveTo>
                    <a:pt x="0" y="0"/>
                  </a:moveTo>
                  <a:lnTo>
                    <a:pt x="6186553" y="0"/>
                  </a:lnTo>
                  <a:lnTo>
                    <a:pt x="6186553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420028" cy="6420028"/>
            </a:xfrm>
            <a:custGeom>
              <a:avLst/>
              <a:gdLst/>
              <a:ahLst/>
              <a:cxnLst/>
              <a:rect l="l" t="t" r="r" b="b"/>
              <a:pathLst>
                <a:path w="6420028" h="6420028">
                  <a:moveTo>
                    <a:pt x="0" y="0"/>
                  </a:moveTo>
                  <a:lnTo>
                    <a:pt x="6420028" y="0"/>
                  </a:lnTo>
                  <a:lnTo>
                    <a:pt x="6420028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623178" y="2654706"/>
            <a:ext cx="3653547" cy="6848060"/>
            <a:chOff x="0" y="0"/>
            <a:chExt cx="962251" cy="180360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Freeform 16"/>
            <p:cNvSpPr/>
            <p:nvPr/>
          </p:nvSpPr>
          <p:spPr>
            <a:xfrm>
              <a:off x="0" y="0"/>
              <a:ext cx="962251" cy="1803604"/>
            </a:xfrm>
            <a:custGeom>
              <a:avLst/>
              <a:gdLst/>
              <a:ahLst/>
              <a:cxnLst/>
              <a:rect l="l" t="t" r="r" b="b"/>
              <a:pathLst>
                <a:path w="962251" h="1803604">
                  <a:moveTo>
                    <a:pt x="108070" y="0"/>
                  </a:moveTo>
                  <a:lnTo>
                    <a:pt x="854181" y="0"/>
                  </a:lnTo>
                  <a:cubicBezTo>
                    <a:pt x="882843" y="0"/>
                    <a:pt x="910331" y="11386"/>
                    <a:pt x="930598" y="31653"/>
                  </a:cubicBezTo>
                  <a:cubicBezTo>
                    <a:pt x="950865" y="51920"/>
                    <a:pt x="962251" y="79408"/>
                    <a:pt x="962251" y="108070"/>
                  </a:cubicBezTo>
                  <a:lnTo>
                    <a:pt x="962251" y="1695535"/>
                  </a:lnTo>
                  <a:cubicBezTo>
                    <a:pt x="962251" y="1724197"/>
                    <a:pt x="950865" y="1751685"/>
                    <a:pt x="930598" y="1771952"/>
                  </a:cubicBezTo>
                  <a:cubicBezTo>
                    <a:pt x="910331" y="1792219"/>
                    <a:pt x="882843" y="1803604"/>
                    <a:pt x="854181" y="1803604"/>
                  </a:cubicBezTo>
                  <a:lnTo>
                    <a:pt x="108070" y="1803604"/>
                  </a:lnTo>
                  <a:cubicBezTo>
                    <a:pt x="79408" y="1803604"/>
                    <a:pt x="51920" y="1792219"/>
                    <a:pt x="31653" y="1771952"/>
                  </a:cubicBezTo>
                  <a:cubicBezTo>
                    <a:pt x="11386" y="1751685"/>
                    <a:pt x="0" y="1724197"/>
                    <a:pt x="0" y="1695535"/>
                  </a:cubicBezTo>
                  <a:lnTo>
                    <a:pt x="0" y="108070"/>
                  </a:lnTo>
                  <a:cubicBezTo>
                    <a:pt x="0" y="79408"/>
                    <a:pt x="11386" y="51920"/>
                    <a:pt x="31653" y="31653"/>
                  </a:cubicBezTo>
                  <a:cubicBezTo>
                    <a:pt x="51920" y="11386"/>
                    <a:pt x="79408" y="0"/>
                    <a:pt x="10807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962251" cy="18607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4011275" y="2654706"/>
            <a:ext cx="3653547" cy="6848060"/>
            <a:chOff x="0" y="0"/>
            <a:chExt cx="962251" cy="180360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Freeform 19"/>
            <p:cNvSpPr/>
            <p:nvPr/>
          </p:nvSpPr>
          <p:spPr>
            <a:xfrm>
              <a:off x="0" y="0"/>
              <a:ext cx="962251" cy="1803604"/>
            </a:xfrm>
            <a:custGeom>
              <a:avLst/>
              <a:gdLst/>
              <a:ahLst/>
              <a:cxnLst/>
              <a:rect l="l" t="t" r="r" b="b"/>
              <a:pathLst>
                <a:path w="962251" h="1803604">
                  <a:moveTo>
                    <a:pt x="108070" y="0"/>
                  </a:moveTo>
                  <a:lnTo>
                    <a:pt x="854181" y="0"/>
                  </a:lnTo>
                  <a:cubicBezTo>
                    <a:pt x="882843" y="0"/>
                    <a:pt x="910331" y="11386"/>
                    <a:pt x="930598" y="31653"/>
                  </a:cubicBezTo>
                  <a:cubicBezTo>
                    <a:pt x="950865" y="51920"/>
                    <a:pt x="962251" y="79408"/>
                    <a:pt x="962251" y="108070"/>
                  </a:cubicBezTo>
                  <a:lnTo>
                    <a:pt x="962251" y="1695535"/>
                  </a:lnTo>
                  <a:cubicBezTo>
                    <a:pt x="962251" y="1724197"/>
                    <a:pt x="950865" y="1751685"/>
                    <a:pt x="930598" y="1771952"/>
                  </a:cubicBezTo>
                  <a:cubicBezTo>
                    <a:pt x="910331" y="1792219"/>
                    <a:pt x="882843" y="1803604"/>
                    <a:pt x="854181" y="1803604"/>
                  </a:cubicBezTo>
                  <a:lnTo>
                    <a:pt x="108070" y="1803604"/>
                  </a:lnTo>
                  <a:cubicBezTo>
                    <a:pt x="79408" y="1803604"/>
                    <a:pt x="51920" y="1792219"/>
                    <a:pt x="31653" y="1771952"/>
                  </a:cubicBezTo>
                  <a:cubicBezTo>
                    <a:pt x="11386" y="1751685"/>
                    <a:pt x="0" y="1724197"/>
                    <a:pt x="0" y="1695535"/>
                  </a:cubicBezTo>
                  <a:lnTo>
                    <a:pt x="0" y="108070"/>
                  </a:lnTo>
                  <a:cubicBezTo>
                    <a:pt x="0" y="79408"/>
                    <a:pt x="11386" y="51920"/>
                    <a:pt x="31653" y="31653"/>
                  </a:cubicBezTo>
                  <a:cubicBezTo>
                    <a:pt x="51920" y="11386"/>
                    <a:pt x="79408" y="0"/>
                    <a:pt x="10807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962251" cy="18607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548103" y="2654706"/>
            <a:ext cx="3653547" cy="6848060"/>
            <a:chOff x="0" y="0"/>
            <a:chExt cx="962251" cy="180360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2" name="Freeform 22"/>
            <p:cNvSpPr/>
            <p:nvPr/>
          </p:nvSpPr>
          <p:spPr>
            <a:xfrm>
              <a:off x="0" y="0"/>
              <a:ext cx="962251" cy="1803604"/>
            </a:xfrm>
            <a:custGeom>
              <a:avLst/>
              <a:gdLst/>
              <a:ahLst/>
              <a:cxnLst/>
              <a:rect l="l" t="t" r="r" b="b"/>
              <a:pathLst>
                <a:path w="962251" h="1803604">
                  <a:moveTo>
                    <a:pt x="108070" y="0"/>
                  </a:moveTo>
                  <a:lnTo>
                    <a:pt x="854181" y="0"/>
                  </a:lnTo>
                  <a:cubicBezTo>
                    <a:pt x="882843" y="0"/>
                    <a:pt x="910331" y="11386"/>
                    <a:pt x="930598" y="31653"/>
                  </a:cubicBezTo>
                  <a:cubicBezTo>
                    <a:pt x="950865" y="51920"/>
                    <a:pt x="962251" y="79408"/>
                    <a:pt x="962251" y="108070"/>
                  </a:cubicBezTo>
                  <a:lnTo>
                    <a:pt x="962251" y="1695535"/>
                  </a:lnTo>
                  <a:cubicBezTo>
                    <a:pt x="962251" y="1724197"/>
                    <a:pt x="950865" y="1751685"/>
                    <a:pt x="930598" y="1771952"/>
                  </a:cubicBezTo>
                  <a:cubicBezTo>
                    <a:pt x="910331" y="1792219"/>
                    <a:pt x="882843" y="1803604"/>
                    <a:pt x="854181" y="1803604"/>
                  </a:cubicBezTo>
                  <a:lnTo>
                    <a:pt x="108070" y="1803604"/>
                  </a:lnTo>
                  <a:cubicBezTo>
                    <a:pt x="79408" y="1803604"/>
                    <a:pt x="51920" y="1792219"/>
                    <a:pt x="31653" y="1771952"/>
                  </a:cubicBezTo>
                  <a:cubicBezTo>
                    <a:pt x="11386" y="1751685"/>
                    <a:pt x="0" y="1724197"/>
                    <a:pt x="0" y="1695535"/>
                  </a:cubicBezTo>
                  <a:lnTo>
                    <a:pt x="0" y="108070"/>
                  </a:lnTo>
                  <a:cubicBezTo>
                    <a:pt x="0" y="79408"/>
                    <a:pt x="11386" y="51920"/>
                    <a:pt x="31653" y="31653"/>
                  </a:cubicBezTo>
                  <a:cubicBezTo>
                    <a:pt x="51920" y="11386"/>
                    <a:pt x="79408" y="0"/>
                    <a:pt x="10807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57150"/>
              <a:ext cx="962251" cy="18607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084932" y="2654706"/>
            <a:ext cx="3653547" cy="6848060"/>
            <a:chOff x="0" y="0"/>
            <a:chExt cx="962251" cy="180360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Freeform 25"/>
            <p:cNvSpPr/>
            <p:nvPr/>
          </p:nvSpPr>
          <p:spPr>
            <a:xfrm>
              <a:off x="0" y="0"/>
              <a:ext cx="962251" cy="1803604"/>
            </a:xfrm>
            <a:custGeom>
              <a:avLst/>
              <a:gdLst/>
              <a:ahLst/>
              <a:cxnLst/>
              <a:rect l="l" t="t" r="r" b="b"/>
              <a:pathLst>
                <a:path w="962251" h="1803604">
                  <a:moveTo>
                    <a:pt x="108070" y="0"/>
                  </a:moveTo>
                  <a:lnTo>
                    <a:pt x="854181" y="0"/>
                  </a:lnTo>
                  <a:cubicBezTo>
                    <a:pt x="882843" y="0"/>
                    <a:pt x="910331" y="11386"/>
                    <a:pt x="930598" y="31653"/>
                  </a:cubicBezTo>
                  <a:cubicBezTo>
                    <a:pt x="950865" y="51920"/>
                    <a:pt x="962251" y="79408"/>
                    <a:pt x="962251" y="108070"/>
                  </a:cubicBezTo>
                  <a:lnTo>
                    <a:pt x="962251" y="1695535"/>
                  </a:lnTo>
                  <a:cubicBezTo>
                    <a:pt x="962251" y="1724197"/>
                    <a:pt x="950865" y="1751685"/>
                    <a:pt x="930598" y="1771952"/>
                  </a:cubicBezTo>
                  <a:cubicBezTo>
                    <a:pt x="910331" y="1792219"/>
                    <a:pt x="882843" y="1803604"/>
                    <a:pt x="854181" y="1803604"/>
                  </a:cubicBezTo>
                  <a:lnTo>
                    <a:pt x="108070" y="1803604"/>
                  </a:lnTo>
                  <a:cubicBezTo>
                    <a:pt x="79408" y="1803604"/>
                    <a:pt x="51920" y="1792219"/>
                    <a:pt x="31653" y="1771952"/>
                  </a:cubicBezTo>
                  <a:cubicBezTo>
                    <a:pt x="11386" y="1751685"/>
                    <a:pt x="0" y="1724197"/>
                    <a:pt x="0" y="1695535"/>
                  </a:cubicBezTo>
                  <a:lnTo>
                    <a:pt x="0" y="108070"/>
                  </a:lnTo>
                  <a:cubicBezTo>
                    <a:pt x="0" y="79408"/>
                    <a:pt x="11386" y="51920"/>
                    <a:pt x="31653" y="31653"/>
                  </a:cubicBezTo>
                  <a:cubicBezTo>
                    <a:pt x="51920" y="11386"/>
                    <a:pt x="79408" y="0"/>
                    <a:pt x="10807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-57150"/>
              <a:ext cx="962251" cy="18607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028700" y="721682"/>
            <a:ext cx="8499986" cy="1200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80"/>
              </a:lnSpc>
            </a:pPr>
            <a:r>
              <a:rPr lang="en-US" sz="79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特色与创新点</a:t>
            </a:r>
            <a:endParaRPr lang="en-US" sz="79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896396" y="7603463"/>
            <a:ext cx="3107112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3000" spc="36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集成课程和日程管理的课表软件</a:t>
            </a:r>
            <a:endParaRPr lang="en-US" sz="3000" spc="36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5358858" y="7603463"/>
            <a:ext cx="3107112" cy="221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3000" spc="36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界面设计美观</a:t>
            </a:r>
            <a:endParaRPr lang="en-US" sz="3000" spc="36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ctr">
              <a:lnSpc>
                <a:spcPts val="6000"/>
              </a:lnSpc>
            </a:pPr>
            <a:r>
              <a:rPr lang="en-US" sz="3000" spc="36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一致性好</a:t>
            </a:r>
            <a:endParaRPr lang="en-US" sz="3000" spc="36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ctr">
              <a:lnSpc>
                <a:spcPts val="600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9821321" y="7603463"/>
            <a:ext cx="3203586" cy="1461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3000" spc="36" dirty="0" err="1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首次使用帮助提醒易用性强</a:t>
            </a:r>
            <a:endParaRPr lang="en-US" sz="3000" spc="36" dirty="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4287500" y="7603463"/>
            <a:ext cx="3107112" cy="221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3000" spc="36" dirty="0" err="1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交大式调休方式</a:t>
            </a:r>
            <a:endParaRPr lang="en-US" sz="3000" spc="36" dirty="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ctr">
              <a:lnSpc>
                <a:spcPts val="6000"/>
              </a:lnSpc>
            </a:pPr>
            <a:endParaRPr dirty="0"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ctr">
              <a:lnSpc>
                <a:spcPts val="6000"/>
              </a:lnSpc>
            </a:pPr>
            <a:endParaRPr dirty="0"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pic>
        <p:nvPicPr>
          <p:cNvPr id="32" name="图片 3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t="5590" b="4969"/>
          <a:stretch>
            <a:fillRect/>
          </a:stretch>
        </p:blipFill>
        <p:spPr>
          <a:xfrm>
            <a:off x="1295400" y="3088640"/>
            <a:ext cx="2398395" cy="4514850"/>
          </a:xfrm>
          <a:prstGeom prst="rect">
            <a:avLst/>
          </a:prstGeom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pic>
        <p:nvPicPr>
          <p:cNvPr id="33" name="图片 3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638800" y="3088640"/>
            <a:ext cx="2703830" cy="4609465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34" name="图片 3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9961880" y="3314700"/>
            <a:ext cx="2980055" cy="408559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4274165" y="3573780"/>
            <a:ext cx="3129280" cy="3567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2"/>
          <p:cNvGrpSpPr/>
          <p:nvPr/>
        </p:nvGrpSpPr>
        <p:grpSpPr>
          <a:xfrm>
            <a:off x="847928" y="2324567"/>
            <a:ext cx="5573817" cy="7763608"/>
            <a:chOff x="0" y="0"/>
            <a:chExt cx="7431755" cy="10351477"/>
          </a:xfrm>
        </p:grpSpPr>
        <p:sp>
          <p:nvSpPr>
            <p:cNvPr id="24" name="Freeform 13"/>
            <p:cNvSpPr/>
            <p:nvPr>
              <p:custDataLst>
                <p:tags r:id="rId1"/>
              </p:custDataLst>
            </p:nvPr>
          </p:nvSpPr>
          <p:spPr>
            <a:xfrm>
              <a:off x="135134" y="4164925"/>
              <a:ext cx="7161487" cy="6186553"/>
            </a:xfrm>
            <a:custGeom>
              <a:avLst/>
              <a:gdLst/>
              <a:ahLst/>
              <a:cxnLst/>
              <a:rect l="l" t="t" r="r" b="b"/>
              <a:pathLst>
                <a:path w="7161487" h="6186553">
                  <a:moveTo>
                    <a:pt x="0" y="0"/>
                  </a:moveTo>
                  <a:lnTo>
                    <a:pt x="7161487" y="0"/>
                  </a:lnTo>
                  <a:lnTo>
                    <a:pt x="7161487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  <p:sp>
          <p:nvSpPr>
            <p:cNvPr id="25" name="Freeform 14"/>
            <p:cNvSpPr/>
            <p:nvPr>
              <p:custDataLst>
                <p:tags r:id="rId3"/>
              </p:custDataLst>
            </p:nvPr>
          </p:nvSpPr>
          <p:spPr>
            <a:xfrm>
              <a:off x="0" y="0"/>
              <a:ext cx="7431755" cy="6420028"/>
            </a:xfrm>
            <a:custGeom>
              <a:avLst/>
              <a:gdLst/>
              <a:ahLst/>
              <a:cxnLst/>
              <a:rect l="l" t="t" r="r" b="b"/>
              <a:pathLst>
                <a:path w="7431755" h="6420028">
                  <a:moveTo>
                    <a:pt x="0" y="0"/>
                  </a:moveTo>
                  <a:lnTo>
                    <a:pt x="7431755" y="0"/>
                  </a:lnTo>
                  <a:lnTo>
                    <a:pt x="7431755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</p:grpSp>
      <p:sp>
        <p:nvSpPr>
          <p:cNvPr id="2" name="Freeform 2"/>
          <p:cNvSpPr/>
          <p:nvPr/>
        </p:nvSpPr>
        <p:spPr>
          <a:xfrm rot="-6027340">
            <a:off x="16291947" y="496304"/>
            <a:ext cx="1650905" cy="1650905"/>
          </a:xfrm>
          <a:custGeom>
            <a:avLst/>
            <a:gdLst/>
            <a:ahLst/>
            <a:cxnLst/>
            <a:rect l="l" t="t" r="r" b="b"/>
            <a:pathLst>
              <a:path w="1650905" h="1650905">
                <a:moveTo>
                  <a:pt x="0" y="0"/>
                </a:moveTo>
                <a:lnTo>
                  <a:pt x="1650905" y="0"/>
                </a:lnTo>
                <a:lnTo>
                  <a:pt x="1650905" y="1650905"/>
                </a:lnTo>
                <a:lnTo>
                  <a:pt x="0" y="16509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00250" y="2188687"/>
            <a:ext cx="5573817" cy="7763608"/>
            <a:chOff x="0" y="0"/>
            <a:chExt cx="7431755" cy="10351477"/>
          </a:xfrm>
        </p:grpSpPr>
        <p:sp>
          <p:nvSpPr>
            <p:cNvPr id="4" name="Freeform 4"/>
            <p:cNvSpPr/>
            <p:nvPr/>
          </p:nvSpPr>
          <p:spPr>
            <a:xfrm>
              <a:off x="135134" y="4164925"/>
              <a:ext cx="7161487" cy="6186553"/>
            </a:xfrm>
            <a:custGeom>
              <a:avLst/>
              <a:gdLst/>
              <a:ahLst/>
              <a:cxnLst/>
              <a:rect l="l" t="t" r="r" b="b"/>
              <a:pathLst>
                <a:path w="7161487" h="6186553">
                  <a:moveTo>
                    <a:pt x="0" y="0"/>
                  </a:moveTo>
                  <a:lnTo>
                    <a:pt x="7161487" y="0"/>
                  </a:lnTo>
                  <a:lnTo>
                    <a:pt x="7161487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7431755" cy="6420028"/>
            </a:xfrm>
            <a:custGeom>
              <a:avLst/>
              <a:gdLst/>
              <a:ahLst/>
              <a:cxnLst/>
              <a:rect l="l" t="t" r="r" b="b"/>
              <a:pathLst>
                <a:path w="7431755" h="6420028">
                  <a:moveTo>
                    <a:pt x="0" y="0"/>
                  </a:moveTo>
                  <a:lnTo>
                    <a:pt x="7431755" y="0"/>
                  </a:lnTo>
                  <a:lnTo>
                    <a:pt x="7431755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405130" y="2476687"/>
            <a:ext cx="6247130" cy="7064824"/>
            <a:chOff x="0" y="-51296"/>
            <a:chExt cx="1636968" cy="18607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Freeform 7"/>
            <p:cNvSpPr/>
            <p:nvPr/>
          </p:nvSpPr>
          <p:spPr>
            <a:xfrm>
              <a:off x="0" y="0"/>
              <a:ext cx="1534304" cy="1803604"/>
            </a:xfrm>
            <a:custGeom>
              <a:avLst/>
              <a:gdLst/>
              <a:ahLst/>
              <a:cxnLst/>
              <a:rect l="l" t="t" r="r" b="b"/>
              <a:pathLst>
                <a:path w="1534304" h="1803604">
                  <a:moveTo>
                    <a:pt x="67777" y="0"/>
                  </a:moveTo>
                  <a:lnTo>
                    <a:pt x="1466527" y="0"/>
                  </a:lnTo>
                  <a:cubicBezTo>
                    <a:pt x="1503959" y="0"/>
                    <a:pt x="1534304" y="30345"/>
                    <a:pt x="1534304" y="67777"/>
                  </a:cubicBezTo>
                  <a:lnTo>
                    <a:pt x="1534304" y="1735828"/>
                  </a:lnTo>
                  <a:cubicBezTo>
                    <a:pt x="1534304" y="1753803"/>
                    <a:pt x="1527163" y="1771042"/>
                    <a:pt x="1514452" y="1783753"/>
                  </a:cubicBezTo>
                  <a:cubicBezTo>
                    <a:pt x="1501742" y="1796464"/>
                    <a:pt x="1484503" y="1803604"/>
                    <a:pt x="1466527" y="1803604"/>
                  </a:cubicBezTo>
                  <a:lnTo>
                    <a:pt x="67777" y="1803604"/>
                  </a:lnTo>
                  <a:cubicBezTo>
                    <a:pt x="49801" y="1803604"/>
                    <a:pt x="32562" y="1796464"/>
                    <a:pt x="19851" y="1783753"/>
                  </a:cubicBezTo>
                  <a:cubicBezTo>
                    <a:pt x="7141" y="1771042"/>
                    <a:pt x="0" y="1753803"/>
                    <a:pt x="0" y="1735828"/>
                  </a:cubicBezTo>
                  <a:lnTo>
                    <a:pt x="0" y="67777"/>
                  </a:lnTo>
                  <a:cubicBezTo>
                    <a:pt x="0" y="49801"/>
                    <a:pt x="7141" y="32562"/>
                    <a:pt x="19851" y="19851"/>
                  </a:cubicBezTo>
                  <a:cubicBezTo>
                    <a:pt x="32562" y="7141"/>
                    <a:pt x="49801" y="0"/>
                    <a:pt x="6777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102664" y="-51296"/>
              <a:ext cx="1534304" cy="18607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721682"/>
            <a:ext cx="8499986" cy="1200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80"/>
              </a:lnSpc>
            </a:pPr>
            <a:r>
              <a:rPr lang="en-US" sz="79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特色与创新点</a:t>
            </a:r>
            <a:endParaRPr lang="en-US" sz="79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764177" y="7133972"/>
            <a:ext cx="3107112" cy="76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0"/>
              </a:lnSpc>
            </a:pPr>
            <a:r>
              <a:rPr lang="en-US" sz="3400" spc="4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日程提醒功能</a:t>
            </a:r>
            <a:endParaRPr lang="en-US" sz="3400" spc="4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82015" y="7992212"/>
            <a:ext cx="5671435" cy="2385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2400" spc="28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在日程前20min，应用自动提醒用户日程</a:t>
            </a:r>
            <a:endParaRPr lang="en-US" sz="2400" spc="28">
              <a:solidFill>
                <a:srgbClr val="545454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ctr">
              <a:lnSpc>
                <a:spcPts val="4800"/>
              </a:lnSpc>
            </a:pPr>
            <a:r>
              <a:rPr lang="en-US" sz="2400" spc="28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提醒功能有弹窗、声音和手机震动</a:t>
            </a:r>
            <a:endParaRPr lang="en-US" sz="2400" spc="28">
              <a:solidFill>
                <a:srgbClr val="545454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ctr">
              <a:lnSpc>
                <a:spcPts val="480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ctr">
              <a:lnSpc>
                <a:spcPts val="480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grpSp>
        <p:nvGrpSpPr>
          <p:cNvPr id="31" name="Group 12"/>
          <p:cNvGrpSpPr/>
          <p:nvPr/>
        </p:nvGrpSpPr>
        <p:grpSpPr>
          <a:xfrm>
            <a:off x="7925003" y="2355682"/>
            <a:ext cx="5573817" cy="7763608"/>
            <a:chOff x="0" y="0"/>
            <a:chExt cx="7431755" cy="10351477"/>
          </a:xfrm>
        </p:grpSpPr>
        <p:sp>
          <p:nvSpPr>
            <p:cNvPr id="32" name="Freeform 13"/>
            <p:cNvSpPr/>
            <p:nvPr>
              <p:custDataLst>
                <p:tags r:id="rId6"/>
              </p:custDataLst>
            </p:nvPr>
          </p:nvSpPr>
          <p:spPr>
            <a:xfrm>
              <a:off x="135134" y="4164925"/>
              <a:ext cx="7161487" cy="6186553"/>
            </a:xfrm>
            <a:custGeom>
              <a:avLst/>
              <a:gdLst/>
              <a:ahLst/>
              <a:cxnLst/>
              <a:rect l="l" t="t" r="r" b="b"/>
              <a:pathLst>
                <a:path w="7161487" h="6186553">
                  <a:moveTo>
                    <a:pt x="0" y="0"/>
                  </a:moveTo>
                  <a:lnTo>
                    <a:pt x="7161487" y="0"/>
                  </a:lnTo>
                  <a:lnTo>
                    <a:pt x="7161487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  <p:sp>
          <p:nvSpPr>
            <p:cNvPr id="33" name="Freeform 14"/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7431755" cy="6420028"/>
            </a:xfrm>
            <a:custGeom>
              <a:avLst/>
              <a:gdLst/>
              <a:ahLst/>
              <a:cxnLst/>
              <a:rect l="l" t="t" r="r" b="b"/>
              <a:pathLst>
                <a:path w="7431755" h="6420028">
                  <a:moveTo>
                    <a:pt x="0" y="0"/>
                  </a:moveTo>
                  <a:lnTo>
                    <a:pt x="7431755" y="0"/>
                  </a:lnTo>
                  <a:lnTo>
                    <a:pt x="7431755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</p:grpSp>
      <p:grpSp>
        <p:nvGrpSpPr>
          <p:cNvPr id="34" name="Group 15"/>
          <p:cNvGrpSpPr/>
          <p:nvPr/>
        </p:nvGrpSpPr>
        <p:grpSpPr>
          <a:xfrm>
            <a:off x="7107317" y="2671287"/>
            <a:ext cx="5573817" cy="7383244"/>
            <a:chOff x="0" y="0"/>
            <a:chExt cx="7431755" cy="9844325"/>
          </a:xfrm>
        </p:grpSpPr>
        <p:sp>
          <p:nvSpPr>
            <p:cNvPr id="35" name="Freeform 16"/>
            <p:cNvSpPr/>
            <p:nvPr>
              <p:custDataLst>
                <p:tags r:id="rId8"/>
              </p:custDataLst>
            </p:nvPr>
          </p:nvSpPr>
          <p:spPr>
            <a:xfrm>
              <a:off x="135134" y="3657772"/>
              <a:ext cx="7161487" cy="6186553"/>
            </a:xfrm>
            <a:custGeom>
              <a:avLst/>
              <a:gdLst/>
              <a:ahLst/>
              <a:cxnLst/>
              <a:rect l="l" t="t" r="r" b="b"/>
              <a:pathLst>
                <a:path w="7161487" h="6186553">
                  <a:moveTo>
                    <a:pt x="0" y="0"/>
                  </a:moveTo>
                  <a:lnTo>
                    <a:pt x="7161487" y="0"/>
                  </a:lnTo>
                  <a:lnTo>
                    <a:pt x="7161487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  <p:sp>
          <p:nvSpPr>
            <p:cNvPr id="36" name="Freeform 17"/>
            <p:cNvSpPr/>
            <p:nvPr>
              <p:custDataLst>
                <p:tags r:id="rId9"/>
              </p:custDataLst>
            </p:nvPr>
          </p:nvSpPr>
          <p:spPr>
            <a:xfrm>
              <a:off x="0" y="0"/>
              <a:ext cx="7431755" cy="6420028"/>
            </a:xfrm>
            <a:custGeom>
              <a:avLst/>
              <a:gdLst/>
              <a:ahLst/>
              <a:cxnLst/>
              <a:rect l="l" t="t" r="r" b="b"/>
              <a:pathLst>
                <a:path w="7431755" h="6420028">
                  <a:moveTo>
                    <a:pt x="0" y="0"/>
                  </a:moveTo>
                  <a:lnTo>
                    <a:pt x="7431755" y="0"/>
                  </a:lnTo>
                  <a:lnTo>
                    <a:pt x="7431755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</p:grpSp>
      <p:grpSp>
        <p:nvGrpSpPr>
          <p:cNvPr id="37" name="Group 18"/>
          <p:cNvGrpSpPr/>
          <p:nvPr/>
        </p:nvGrpSpPr>
        <p:grpSpPr>
          <a:xfrm>
            <a:off x="6704330" y="2705100"/>
            <a:ext cx="5306060" cy="6847840"/>
            <a:chOff x="0" y="0"/>
            <a:chExt cx="1479804" cy="180360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8" name="Freeform 19"/>
            <p:cNvSpPr/>
            <p:nvPr>
              <p:custDataLst>
                <p:tags r:id="rId10"/>
              </p:custDataLst>
            </p:nvPr>
          </p:nvSpPr>
          <p:spPr>
            <a:xfrm>
              <a:off x="0" y="0"/>
              <a:ext cx="1479804" cy="1803604"/>
            </a:xfrm>
            <a:custGeom>
              <a:avLst/>
              <a:gdLst/>
              <a:ahLst/>
              <a:cxnLst/>
              <a:rect l="l" t="t" r="r" b="b"/>
              <a:pathLst>
                <a:path w="1479804" h="1803604">
                  <a:moveTo>
                    <a:pt x="70273" y="0"/>
                  </a:moveTo>
                  <a:lnTo>
                    <a:pt x="1409531" y="0"/>
                  </a:lnTo>
                  <a:cubicBezTo>
                    <a:pt x="1428169" y="0"/>
                    <a:pt x="1446043" y="7404"/>
                    <a:pt x="1459222" y="20582"/>
                  </a:cubicBezTo>
                  <a:cubicBezTo>
                    <a:pt x="1472401" y="33761"/>
                    <a:pt x="1479804" y="51635"/>
                    <a:pt x="1479804" y="70273"/>
                  </a:cubicBezTo>
                  <a:lnTo>
                    <a:pt x="1479804" y="1733331"/>
                  </a:lnTo>
                  <a:cubicBezTo>
                    <a:pt x="1479804" y="1751969"/>
                    <a:pt x="1472401" y="1769843"/>
                    <a:pt x="1459222" y="1783022"/>
                  </a:cubicBezTo>
                  <a:cubicBezTo>
                    <a:pt x="1446043" y="1796201"/>
                    <a:pt x="1428169" y="1803604"/>
                    <a:pt x="1409531" y="1803604"/>
                  </a:cubicBezTo>
                  <a:lnTo>
                    <a:pt x="70273" y="1803604"/>
                  </a:lnTo>
                  <a:cubicBezTo>
                    <a:pt x="51635" y="1803604"/>
                    <a:pt x="33761" y="1796201"/>
                    <a:pt x="20582" y="1783022"/>
                  </a:cubicBezTo>
                  <a:cubicBezTo>
                    <a:pt x="7404" y="1769843"/>
                    <a:pt x="0" y="1751969"/>
                    <a:pt x="0" y="1733331"/>
                  </a:cubicBezTo>
                  <a:lnTo>
                    <a:pt x="0" y="70273"/>
                  </a:lnTo>
                  <a:cubicBezTo>
                    <a:pt x="0" y="51635"/>
                    <a:pt x="7404" y="33761"/>
                    <a:pt x="20582" y="20582"/>
                  </a:cubicBezTo>
                  <a:cubicBezTo>
                    <a:pt x="33761" y="7404"/>
                    <a:pt x="51635" y="0"/>
                    <a:pt x="7027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id="39" name="TextBox 20"/>
            <p:cNvSpPr txBox="1"/>
            <p:nvPr>
              <p:custDataLst>
                <p:tags r:id="rId11"/>
              </p:custDataLst>
            </p:nvPr>
          </p:nvSpPr>
          <p:spPr>
            <a:xfrm>
              <a:off x="0" y="-57150"/>
              <a:ext cx="1479804" cy="18607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40" name="TextBox 21"/>
          <p:cNvSpPr txBox="1"/>
          <p:nvPr>
            <p:custDataLst>
              <p:tags r:id="rId12"/>
            </p:custDataLst>
          </p:nvPr>
        </p:nvSpPr>
        <p:spPr>
          <a:xfrm>
            <a:off x="7522529" y="7167627"/>
            <a:ext cx="3671345" cy="76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0"/>
              </a:lnSpc>
            </a:pPr>
            <a:r>
              <a:rPr lang="en-US" sz="3400" spc="4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时间冲突提醒功能</a:t>
            </a:r>
            <a:endParaRPr lang="en-US" sz="3400" spc="4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41" name="TextBox 22"/>
          <p:cNvSpPr txBox="1"/>
          <p:nvPr>
            <p:custDataLst>
              <p:tags r:id="rId13"/>
            </p:custDataLst>
          </p:nvPr>
        </p:nvSpPr>
        <p:spPr>
          <a:xfrm>
            <a:off x="6811154" y="8025867"/>
            <a:ext cx="5094094" cy="1165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2400" spc="28" dirty="0" err="1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添加事件如果与已有事件冲突提醒用户，并让用户选择是否确定添加</a:t>
            </a:r>
            <a:endParaRPr lang="en-US" sz="2400" spc="28" dirty="0">
              <a:solidFill>
                <a:srgbClr val="545454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grpSp>
        <p:nvGrpSpPr>
          <p:cNvPr id="26" name="Group 12"/>
          <p:cNvGrpSpPr/>
          <p:nvPr/>
        </p:nvGrpSpPr>
        <p:grpSpPr>
          <a:xfrm>
            <a:off x="13843838" y="2389337"/>
            <a:ext cx="5573817" cy="7763608"/>
            <a:chOff x="0" y="0"/>
            <a:chExt cx="7431755" cy="10351477"/>
          </a:xfrm>
        </p:grpSpPr>
        <p:sp>
          <p:nvSpPr>
            <p:cNvPr id="27" name="Freeform 13"/>
            <p:cNvSpPr/>
            <p:nvPr>
              <p:custDataLst>
                <p:tags r:id="rId14"/>
              </p:custDataLst>
            </p:nvPr>
          </p:nvSpPr>
          <p:spPr>
            <a:xfrm>
              <a:off x="135134" y="4164925"/>
              <a:ext cx="7161487" cy="6186553"/>
            </a:xfrm>
            <a:custGeom>
              <a:avLst/>
              <a:gdLst/>
              <a:ahLst/>
              <a:cxnLst/>
              <a:rect l="l" t="t" r="r" b="b"/>
              <a:pathLst>
                <a:path w="7161487" h="6186553">
                  <a:moveTo>
                    <a:pt x="0" y="0"/>
                  </a:moveTo>
                  <a:lnTo>
                    <a:pt x="7161487" y="0"/>
                  </a:lnTo>
                  <a:lnTo>
                    <a:pt x="7161487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  <p:sp>
          <p:nvSpPr>
            <p:cNvPr id="28" name="Freeform 14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7431755" cy="6420028"/>
            </a:xfrm>
            <a:custGeom>
              <a:avLst/>
              <a:gdLst/>
              <a:ahLst/>
              <a:cxnLst/>
              <a:rect l="l" t="t" r="r" b="b"/>
              <a:pathLst>
                <a:path w="7431755" h="6420028">
                  <a:moveTo>
                    <a:pt x="0" y="0"/>
                  </a:moveTo>
                  <a:lnTo>
                    <a:pt x="7431755" y="0"/>
                  </a:lnTo>
                  <a:lnTo>
                    <a:pt x="7431755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</p:grpSp>
      <p:grpSp>
        <p:nvGrpSpPr>
          <p:cNvPr id="29" name="Group 15"/>
          <p:cNvGrpSpPr/>
          <p:nvPr/>
        </p:nvGrpSpPr>
        <p:grpSpPr>
          <a:xfrm>
            <a:off x="12690872" y="2670652"/>
            <a:ext cx="5573817" cy="7383244"/>
            <a:chOff x="0" y="0"/>
            <a:chExt cx="7431755" cy="9844325"/>
          </a:xfrm>
        </p:grpSpPr>
        <p:sp>
          <p:nvSpPr>
            <p:cNvPr id="30" name="Freeform 16"/>
            <p:cNvSpPr/>
            <p:nvPr>
              <p:custDataLst>
                <p:tags r:id="rId16"/>
              </p:custDataLst>
            </p:nvPr>
          </p:nvSpPr>
          <p:spPr>
            <a:xfrm>
              <a:off x="135134" y="3657772"/>
              <a:ext cx="7161487" cy="6186553"/>
            </a:xfrm>
            <a:custGeom>
              <a:avLst/>
              <a:gdLst/>
              <a:ahLst/>
              <a:cxnLst/>
              <a:rect l="l" t="t" r="r" b="b"/>
              <a:pathLst>
                <a:path w="7161487" h="6186553">
                  <a:moveTo>
                    <a:pt x="0" y="0"/>
                  </a:moveTo>
                  <a:lnTo>
                    <a:pt x="7161487" y="0"/>
                  </a:lnTo>
                  <a:lnTo>
                    <a:pt x="7161487" y="6186552"/>
                  </a:lnTo>
                  <a:lnTo>
                    <a:pt x="0" y="6186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  <p:sp>
          <p:nvSpPr>
            <p:cNvPr id="42" name="Freeform 17"/>
            <p:cNvSpPr/>
            <p:nvPr>
              <p:custDataLst>
                <p:tags r:id="rId17"/>
              </p:custDataLst>
            </p:nvPr>
          </p:nvSpPr>
          <p:spPr>
            <a:xfrm>
              <a:off x="0" y="0"/>
              <a:ext cx="7431755" cy="6420028"/>
            </a:xfrm>
            <a:custGeom>
              <a:avLst/>
              <a:gdLst/>
              <a:ahLst/>
              <a:cxnLst/>
              <a:rect l="l" t="t" r="r" b="b"/>
              <a:pathLst>
                <a:path w="7431755" h="6420028">
                  <a:moveTo>
                    <a:pt x="0" y="0"/>
                  </a:moveTo>
                  <a:lnTo>
                    <a:pt x="7431755" y="0"/>
                  </a:lnTo>
                  <a:lnTo>
                    <a:pt x="7431755" y="6420028"/>
                  </a:lnTo>
                  <a:lnTo>
                    <a:pt x="0" y="64200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79" b="-7879"/>
              </a:stretch>
            </a:blipFill>
          </p:spPr>
        </p:sp>
      </p:grpSp>
      <p:grpSp>
        <p:nvGrpSpPr>
          <p:cNvPr id="43" name="Group 18"/>
          <p:cNvGrpSpPr/>
          <p:nvPr/>
        </p:nvGrpSpPr>
        <p:grpSpPr>
          <a:xfrm>
            <a:off x="12433935" y="2671445"/>
            <a:ext cx="5346700" cy="6847840"/>
            <a:chOff x="0" y="0"/>
            <a:chExt cx="1479804" cy="180360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4" name="Freeform 19"/>
            <p:cNvSpPr/>
            <p:nvPr>
              <p:custDataLst>
                <p:tags r:id="rId18"/>
              </p:custDataLst>
            </p:nvPr>
          </p:nvSpPr>
          <p:spPr>
            <a:xfrm>
              <a:off x="0" y="0"/>
              <a:ext cx="1479804" cy="1803604"/>
            </a:xfrm>
            <a:custGeom>
              <a:avLst/>
              <a:gdLst/>
              <a:ahLst/>
              <a:cxnLst/>
              <a:rect l="l" t="t" r="r" b="b"/>
              <a:pathLst>
                <a:path w="1479804" h="1803604">
                  <a:moveTo>
                    <a:pt x="70273" y="0"/>
                  </a:moveTo>
                  <a:lnTo>
                    <a:pt x="1409531" y="0"/>
                  </a:lnTo>
                  <a:cubicBezTo>
                    <a:pt x="1428169" y="0"/>
                    <a:pt x="1446043" y="7404"/>
                    <a:pt x="1459222" y="20582"/>
                  </a:cubicBezTo>
                  <a:cubicBezTo>
                    <a:pt x="1472401" y="33761"/>
                    <a:pt x="1479804" y="51635"/>
                    <a:pt x="1479804" y="70273"/>
                  </a:cubicBezTo>
                  <a:lnTo>
                    <a:pt x="1479804" y="1733331"/>
                  </a:lnTo>
                  <a:cubicBezTo>
                    <a:pt x="1479804" y="1751969"/>
                    <a:pt x="1472401" y="1769843"/>
                    <a:pt x="1459222" y="1783022"/>
                  </a:cubicBezTo>
                  <a:cubicBezTo>
                    <a:pt x="1446043" y="1796201"/>
                    <a:pt x="1428169" y="1803604"/>
                    <a:pt x="1409531" y="1803604"/>
                  </a:cubicBezTo>
                  <a:lnTo>
                    <a:pt x="70273" y="1803604"/>
                  </a:lnTo>
                  <a:cubicBezTo>
                    <a:pt x="51635" y="1803604"/>
                    <a:pt x="33761" y="1796201"/>
                    <a:pt x="20582" y="1783022"/>
                  </a:cubicBezTo>
                  <a:cubicBezTo>
                    <a:pt x="7404" y="1769843"/>
                    <a:pt x="0" y="1751969"/>
                    <a:pt x="0" y="1733331"/>
                  </a:cubicBezTo>
                  <a:lnTo>
                    <a:pt x="0" y="70273"/>
                  </a:lnTo>
                  <a:cubicBezTo>
                    <a:pt x="0" y="51635"/>
                    <a:pt x="7404" y="33761"/>
                    <a:pt x="20582" y="20582"/>
                  </a:cubicBezTo>
                  <a:cubicBezTo>
                    <a:pt x="33761" y="7404"/>
                    <a:pt x="51635" y="0"/>
                    <a:pt x="7027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id="45" name="TextBox 20"/>
            <p:cNvSpPr txBox="1"/>
            <p:nvPr>
              <p:custDataLst>
                <p:tags r:id="rId19"/>
              </p:custDataLst>
            </p:nvPr>
          </p:nvSpPr>
          <p:spPr>
            <a:xfrm>
              <a:off x="0" y="-57150"/>
              <a:ext cx="1479804" cy="18607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46" name="TextBox 21"/>
          <p:cNvSpPr txBox="1"/>
          <p:nvPr>
            <p:custDataLst>
              <p:tags r:id="rId20"/>
            </p:custDataLst>
          </p:nvPr>
        </p:nvSpPr>
        <p:spPr>
          <a:xfrm>
            <a:off x="13334684" y="7429247"/>
            <a:ext cx="3671345" cy="871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0"/>
              </a:lnSpc>
            </a:pPr>
            <a:r>
              <a:rPr lang="zh-CN" altLang="en-US" sz="3400" spc="4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课表导出与分享</a:t>
            </a:r>
            <a:endParaRPr lang="zh-CN" altLang="en-US" sz="3400" spc="4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47" name="TextBox 22"/>
          <p:cNvSpPr txBox="1"/>
          <p:nvPr>
            <p:custDataLst>
              <p:tags r:id="rId21"/>
            </p:custDataLst>
          </p:nvPr>
        </p:nvSpPr>
        <p:spPr>
          <a:xfrm>
            <a:off x="12780010" y="8191500"/>
            <a:ext cx="4822190" cy="12306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zh-CN" altLang="en-US" sz="2400" spc="28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可以将当前课表导出为</a:t>
            </a:r>
            <a:r>
              <a:rPr lang="en-US" altLang="zh-CN" sz="2400" spc="28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pdf</a:t>
            </a:r>
            <a:r>
              <a:rPr lang="zh-CN" altLang="en-US" sz="2400" spc="28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并分享至社交平台</a:t>
            </a:r>
            <a:endParaRPr lang="zh-CN" altLang="en-US" sz="2400" spc="28">
              <a:solidFill>
                <a:srgbClr val="545454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pic>
        <p:nvPicPr>
          <p:cNvPr id="49" name="图片 48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7117715" y="3266440"/>
            <a:ext cx="4486275" cy="386207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5"/>
          <a:stretch>
            <a:fillRect/>
          </a:stretch>
        </p:blipFill>
        <p:spPr>
          <a:xfrm>
            <a:off x="647700" y="3414395"/>
            <a:ext cx="5459730" cy="345884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/>
          <a:stretch>
            <a:fillRect/>
          </a:stretch>
        </p:blipFill>
        <p:spPr>
          <a:xfrm>
            <a:off x="13091160" y="2961640"/>
            <a:ext cx="4156710" cy="4705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4254" y="767630"/>
            <a:ext cx="16596927" cy="8751741"/>
          </a:xfrm>
          <a:custGeom>
            <a:avLst/>
            <a:gdLst/>
            <a:ahLst/>
            <a:cxnLst/>
            <a:rect l="l" t="t" r="r" b="b"/>
            <a:pathLst>
              <a:path w="16596927" h="8751741">
                <a:moveTo>
                  <a:pt x="0" y="0"/>
                </a:moveTo>
                <a:lnTo>
                  <a:pt x="16596926" y="0"/>
                </a:lnTo>
                <a:lnTo>
                  <a:pt x="16596926" y="8751740"/>
                </a:lnTo>
                <a:lnTo>
                  <a:pt x="0" y="875174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9121" y="802497"/>
            <a:ext cx="16527192" cy="8699439"/>
          </a:xfrm>
          <a:custGeom>
            <a:avLst/>
            <a:gdLst/>
            <a:ahLst/>
            <a:cxnLst/>
            <a:rect l="l" t="t" r="r" b="b"/>
            <a:pathLst>
              <a:path w="16527192" h="8699439">
                <a:moveTo>
                  <a:pt x="0" y="0"/>
                </a:moveTo>
                <a:lnTo>
                  <a:pt x="16527192" y="0"/>
                </a:lnTo>
                <a:lnTo>
                  <a:pt x="16527192" y="8699440"/>
                </a:lnTo>
                <a:lnTo>
                  <a:pt x="0" y="86994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9144000" y="6095706"/>
            <a:ext cx="687303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 rot="1959792">
            <a:off x="14054109" y="2437596"/>
            <a:ext cx="1018142" cy="10181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2227109" y="2405871"/>
            <a:ext cx="6294025" cy="5335949"/>
          </a:xfrm>
          <a:custGeom>
            <a:avLst/>
            <a:gdLst/>
            <a:ahLst/>
            <a:cxnLst/>
            <a:rect l="l" t="t" r="r" b="b"/>
            <a:pathLst>
              <a:path w="6294025" h="5335949">
                <a:moveTo>
                  <a:pt x="0" y="0"/>
                </a:moveTo>
                <a:lnTo>
                  <a:pt x="6294025" y="0"/>
                </a:lnTo>
                <a:lnTo>
                  <a:pt x="6294025" y="5335950"/>
                </a:lnTo>
                <a:lnTo>
                  <a:pt x="0" y="53359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39866" y="3310907"/>
            <a:ext cx="4721542" cy="3716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30"/>
              </a:lnSpc>
            </a:pPr>
            <a:r>
              <a:rPr lang="en-US" sz="21665" spc="-1841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02</a:t>
            </a:r>
            <a:endParaRPr lang="en-US" sz="21665" spc="-1841">
              <a:solidFill>
                <a:srgbClr val="FFFFFF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144000" y="4042041"/>
            <a:ext cx="7941392" cy="150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25"/>
              </a:lnSpc>
              <a:spcBef>
                <a:spcPct val="0"/>
              </a:spcBef>
            </a:pPr>
            <a:r>
              <a:rPr lang="en-US" sz="880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架构与技术栈</a:t>
            </a:r>
            <a:endParaRPr lang="en-US" sz="880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44717" y="3394971"/>
            <a:ext cx="4286566" cy="4286566"/>
          </a:xfrm>
          <a:custGeom>
            <a:avLst/>
            <a:gdLst/>
            <a:ahLst/>
            <a:cxnLst/>
            <a:rect l="l" t="t" r="r" b="b"/>
            <a:pathLst>
              <a:path w="4286566" h="4286566">
                <a:moveTo>
                  <a:pt x="0" y="0"/>
                </a:moveTo>
                <a:lnTo>
                  <a:pt x="4286566" y="0"/>
                </a:lnTo>
                <a:lnTo>
                  <a:pt x="4286566" y="4286566"/>
                </a:lnTo>
                <a:lnTo>
                  <a:pt x="0" y="4286566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138329" y="7263917"/>
            <a:ext cx="7649352" cy="7649352"/>
          </a:xfrm>
          <a:custGeom>
            <a:avLst/>
            <a:gdLst/>
            <a:ahLst/>
            <a:cxnLst/>
            <a:rect l="l" t="t" r="r" b="b"/>
            <a:pathLst>
              <a:path w="7649352" h="7649352">
                <a:moveTo>
                  <a:pt x="0" y="0"/>
                </a:moveTo>
                <a:lnTo>
                  <a:pt x="7649352" y="0"/>
                </a:lnTo>
                <a:lnTo>
                  <a:pt x="7649352" y="7649351"/>
                </a:lnTo>
                <a:lnTo>
                  <a:pt x="0" y="764935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6184646" y="-5006920"/>
            <a:ext cx="10602776" cy="10602776"/>
          </a:xfrm>
          <a:custGeom>
            <a:avLst/>
            <a:gdLst/>
            <a:ahLst/>
            <a:cxnLst/>
            <a:rect l="l" t="t" r="r" b="b"/>
            <a:pathLst>
              <a:path w="10602776" h="10602776">
                <a:moveTo>
                  <a:pt x="0" y="0"/>
                </a:moveTo>
                <a:lnTo>
                  <a:pt x="10602776" y="0"/>
                </a:lnTo>
                <a:lnTo>
                  <a:pt x="10602776" y="10602776"/>
                </a:lnTo>
                <a:lnTo>
                  <a:pt x="0" y="10602776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83243" y="5192036"/>
            <a:ext cx="5593232" cy="1750030"/>
          </a:xfrm>
          <a:custGeom>
            <a:avLst/>
            <a:gdLst/>
            <a:ahLst/>
            <a:cxnLst/>
            <a:rect l="l" t="t" r="r" b="b"/>
            <a:pathLst>
              <a:path w="5593232" h="1750030">
                <a:moveTo>
                  <a:pt x="0" y="0"/>
                </a:moveTo>
                <a:lnTo>
                  <a:pt x="5593233" y="0"/>
                </a:lnTo>
                <a:lnTo>
                  <a:pt x="5593233" y="1750030"/>
                </a:lnTo>
                <a:lnTo>
                  <a:pt x="0" y="17500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459045" y="5061255"/>
            <a:ext cx="5346177" cy="1728944"/>
          </a:xfrm>
          <a:custGeom>
            <a:avLst/>
            <a:gdLst/>
            <a:ahLst/>
            <a:cxnLst/>
            <a:rect l="l" t="t" r="r" b="b"/>
            <a:pathLst>
              <a:path w="5346177" h="1728944">
                <a:moveTo>
                  <a:pt x="0" y="0"/>
                </a:moveTo>
                <a:lnTo>
                  <a:pt x="5346177" y="0"/>
                </a:lnTo>
                <a:lnTo>
                  <a:pt x="5346177" y="1728944"/>
                </a:lnTo>
                <a:lnTo>
                  <a:pt x="0" y="17289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687" r="-8687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187792" y="5000667"/>
            <a:ext cx="4829582" cy="1789533"/>
          </a:xfrm>
          <a:custGeom>
            <a:avLst/>
            <a:gdLst/>
            <a:ahLst/>
            <a:cxnLst/>
            <a:rect l="l" t="t" r="r" b="b"/>
            <a:pathLst>
              <a:path w="4829582" h="1789533">
                <a:moveTo>
                  <a:pt x="0" y="0"/>
                </a:moveTo>
                <a:lnTo>
                  <a:pt x="4829582" y="0"/>
                </a:lnTo>
                <a:lnTo>
                  <a:pt x="4829582" y="1789532"/>
                </a:lnTo>
                <a:lnTo>
                  <a:pt x="0" y="17895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590352" y="1711067"/>
            <a:ext cx="4319914" cy="1520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860"/>
              </a:lnSpc>
              <a:spcBef>
                <a:spcPct val="0"/>
              </a:spcBef>
            </a:pPr>
            <a:r>
              <a:rPr lang="en-US" sz="8470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技术栈</a:t>
            </a:r>
            <a:endParaRPr lang="en-US" sz="8470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50592">
            <a:off x="6666994" y="-5988956"/>
            <a:ext cx="17730988" cy="17565628"/>
            <a:chOff x="0" y="0"/>
            <a:chExt cx="23641318" cy="23420837"/>
          </a:xfrm>
        </p:grpSpPr>
        <p:sp>
          <p:nvSpPr>
            <p:cNvPr id="3" name="Freeform 3"/>
            <p:cNvSpPr/>
            <p:nvPr/>
          </p:nvSpPr>
          <p:spPr>
            <a:xfrm>
              <a:off x="6566560" y="6346080"/>
              <a:ext cx="17074757" cy="17074757"/>
            </a:xfrm>
            <a:custGeom>
              <a:avLst/>
              <a:gdLst/>
              <a:ahLst/>
              <a:cxnLst/>
              <a:rect l="l" t="t" r="r" b="b"/>
              <a:pathLst>
                <a:path w="17074757" h="17074757">
                  <a:moveTo>
                    <a:pt x="0" y="0"/>
                  </a:moveTo>
                  <a:lnTo>
                    <a:pt x="17074758" y="0"/>
                  </a:lnTo>
                  <a:lnTo>
                    <a:pt x="17074758" y="17074757"/>
                  </a:lnTo>
                  <a:lnTo>
                    <a:pt x="0" y="170747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60000"/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7074757" cy="17074757"/>
            </a:xfrm>
            <a:custGeom>
              <a:avLst/>
              <a:gdLst/>
              <a:ahLst/>
              <a:cxnLst/>
              <a:rect l="l" t="t" r="r" b="b"/>
              <a:pathLst>
                <a:path w="17074757" h="17074757">
                  <a:moveTo>
                    <a:pt x="0" y="0"/>
                  </a:moveTo>
                  <a:lnTo>
                    <a:pt x="17074757" y="0"/>
                  </a:lnTo>
                  <a:lnTo>
                    <a:pt x="17074757" y="17074757"/>
                  </a:lnTo>
                  <a:lnTo>
                    <a:pt x="0" y="170747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0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7178330" y="-531299"/>
            <a:ext cx="14068897" cy="13937690"/>
            <a:chOff x="0" y="0"/>
            <a:chExt cx="18758530" cy="18583587"/>
          </a:xfrm>
        </p:grpSpPr>
        <p:sp>
          <p:nvSpPr>
            <p:cNvPr id="6" name="Freeform 6"/>
            <p:cNvSpPr/>
            <p:nvPr/>
          </p:nvSpPr>
          <p:spPr>
            <a:xfrm>
              <a:off x="5210328" y="5035385"/>
              <a:ext cx="13548202" cy="13548202"/>
            </a:xfrm>
            <a:custGeom>
              <a:avLst/>
              <a:gdLst/>
              <a:ahLst/>
              <a:cxnLst/>
              <a:rect l="l" t="t" r="r" b="b"/>
              <a:pathLst>
                <a:path w="13548202" h="13548202">
                  <a:moveTo>
                    <a:pt x="0" y="0"/>
                  </a:moveTo>
                  <a:lnTo>
                    <a:pt x="13548202" y="0"/>
                  </a:lnTo>
                  <a:lnTo>
                    <a:pt x="13548202" y="13548202"/>
                  </a:lnTo>
                  <a:lnTo>
                    <a:pt x="0" y="13548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3548202" cy="13548202"/>
            </a:xfrm>
            <a:custGeom>
              <a:avLst/>
              <a:gdLst/>
              <a:ahLst/>
              <a:cxnLst/>
              <a:rect l="l" t="t" r="r" b="b"/>
              <a:pathLst>
                <a:path w="13548202" h="13548202">
                  <a:moveTo>
                    <a:pt x="0" y="0"/>
                  </a:moveTo>
                  <a:lnTo>
                    <a:pt x="13548202" y="0"/>
                  </a:lnTo>
                  <a:lnTo>
                    <a:pt x="13548202" y="13548202"/>
                  </a:lnTo>
                  <a:lnTo>
                    <a:pt x="0" y="13548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AutoShape 8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w="9525" cap="flat">
            <a:solidFill>
              <a:srgbClr val="2E344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 rot="-1207815">
            <a:off x="5634446" y="-623038"/>
            <a:ext cx="1231785" cy="2215113"/>
          </a:xfrm>
          <a:custGeom>
            <a:avLst/>
            <a:gdLst/>
            <a:ahLst/>
            <a:cxnLst/>
            <a:rect l="l" t="t" r="r" b="b"/>
            <a:pathLst>
              <a:path w="1231785" h="2215113">
                <a:moveTo>
                  <a:pt x="0" y="0"/>
                </a:moveTo>
                <a:lnTo>
                  <a:pt x="1231784" y="0"/>
                </a:lnTo>
                <a:lnTo>
                  <a:pt x="1231784" y="2215113"/>
                </a:lnTo>
                <a:lnTo>
                  <a:pt x="0" y="22151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4851204" y="4637349"/>
            <a:ext cx="2987804" cy="1012301"/>
            <a:chOff x="0" y="0"/>
            <a:chExt cx="1082837" cy="36687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82837" cy="366877"/>
            </a:xfrm>
            <a:custGeom>
              <a:avLst/>
              <a:gdLst/>
              <a:ahLst/>
              <a:cxnLst/>
              <a:rect l="l" t="t" r="r" b="b"/>
              <a:pathLst>
                <a:path w="1082837" h="366877">
                  <a:moveTo>
                    <a:pt x="183439" y="0"/>
                  </a:moveTo>
                  <a:lnTo>
                    <a:pt x="899398" y="0"/>
                  </a:lnTo>
                  <a:cubicBezTo>
                    <a:pt x="1000709" y="0"/>
                    <a:pt x="1082837" y="82128"/>
                    <a:pt x="1082837" y="183439"/>
                  </a:cubicBezTo>
                  <a:lnTo>
                    <a:pt x="1082837" y="183439"/>
                  </a:lnTo>
                  <a:cubicBezTo>
                    <a:pt x="1082837" y="232090"/>
                    <a:pt x="1063510" y="278748"/>
                    <a:pt x="1029109" y="313149"/>
                  </a:cubicBezTo>
                  <a:cubicBezTo>
                    <a:pt x="994708" y="347551"/>
                    <a:pt x="948049" y="366877"/>
                    <a:pt x="899398" y="366877"/>
                  </a:cubicBezTo>
                  <a:lnTo>
                    <a:pt x="183439" y="366877"/>
                  </a:lnTo>
                  <a:cubicBezTo>
                    <a:pt x="82128" y="366877"/>
                    <a:pt x="0" y="284749"/>
                    <a:pt x="0" y="183439"/>
                  </a:cubicBezTo>
                  <a:lnTo>
                    <a:pt x="0" y="183439"/>
                  </a:lnTo>
                  <a:cubicBezTo>
                    <a:pt x="0" y="82128"/>
                    <a:pt x="82128" y="0"/>
                    <a:pt x="183439" y="0"/>
                  </a:cubicBezTo>
                  <a:close/>
                </a:path>
              </a:pathLst>
            </a:custGeom>
            <a:solidFill>
              <a:srgbClr val="EAEAF3"/>
            </a:solidFill>
            <a:ln w="9525" cap="rnd">
              <a:solidFill>
                <a:srgbClr val="2E344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1082837" cy="433552"/>
            </a:xfrm>
            <a:prstGeom prst="rect">
              <a:avLst/>
            </a:prstGeom>
          </p:spPr>
          <p:txBody>
            <a:bodyPr lIns="36917" tIns="36917" rIns="36917" bIns="36917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13" name="Freeform 13"/>
          <p:cNvSpPr/>
          <p:nvPr/>
        </p:nvSpPr>
        <p:spPr>
          <a:xfrm>
            <a:off x="3031707" y="1420041"/>
            <a:ext cx="11638602" cy="7475284"/>
          </a:xfrm>
          <a:custGeom>
            <a:avLst/>
            <a:gdLst/>
            <a:ahLst/>
            <a:cxnLst/>
            <a:rect l="l" t="t" r="r" b="b"/>
            <a:pathLst>
              <a:path w="11638602" h="7475284">
                <a:moveTo>
                  <a:pt x="0" y="0"/>
                </a:moveTo>
                <a:lnTo>
                  <a:pt x="11638602" y="0"/>
                </a:lnTo>
                <a:lnTo>
                  <a:pt x="11638602" y="7475284"/>
                </a:lnTo>
                <a:lnTo>
                  <a:pt x="0" y="74752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5198040" y="4683019"/>
            <a:ext cx="2294132" cy="796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00"/>
              </a:lnSpc>
            </a:pPr>
            <a:r>
              <a:rPr lang="en-US" sz="4000" spc="3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用例视图</a:t>
            </a:r>
            <a:endParaRPr lang="en-US" sz="4000" spc="3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28700" y="2431842"/>
            <a:ext cx="1126490" cy="6707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60"/>
              </a:lnSpc>
              <a:spcBef>
                <a:spcPct val="0"/>
              </a:spcBef>
            </a:pPr>
            <a:r>
              <a:rPr lang="en-US" sz="7400" spc="37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软件架构</a:t>
            </a:r>
            <a:endParaRPr lang="en-US" sz="7400" spc="370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50592">
            <a:off x="6666994" y="-5988956"/>
            <a:ext cx="17730988" cy="17565628"/>
            <a:chOff x="0" y="0"/>
            <a:chExt cx="23641318" cy="23420837"/>
          </a:xfrm>
        </p:grpSpPr>
        <p:sp>
          <p:nvSpPr>
            <p:cNvPr id="3" name="Freeform 3"/>
            <p:cNvSpPr/>
            <p:nvPr/>
          </p:nvSpPr>
          <p:spPr>
            <a:xfrm>
              <a:off x="6566560" y="6346080"/>
              <a:ext cx="17074757" cy="17074757"/>
            </a:xfrm>
            <a:custGeom>
              <a:avLst/>
              <a:gdLst/>
              <a:ahLst/>
              <a:cxnLst/>
              <a:rect l="l" t="t" r="r" b="b"/>
              <a:pathLst>
                <a:path w="17074757" h="17074757">
                  <a:moveTo>
                    <a:pt x="0" y="0"/>
                  </a:moveTo>
                  <a:lnTo>
                    <a:pt x="17074758" y="0"/>
                  </a:lnTo>
                  <a:lnTo>
                    <a:pt x="17074758" y="17074757"/>
                  </a:lnTo>
                  <a:lnTo>
                    <a:pt x="0" y="170747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60000"/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7074757" cy="17074757"/>
            </a:xfrm>
            <a:custGeom>
              <a:avLst/>
              <a:gdLst/>
              <a:ahLst/>
              <a:cxnLst/>
              <a:rect l="l" t="t" r="r" b="b"/>
              <a:pathLst>
                <a:path w="17074757" h="17074757">
                  <a:moveTo>
                    <a:pt x="0" y="0"/>
                  </a:moveTo>
                  <a:lnTo>
                    <a:pt x="17074757" y="0"/>
                  </a:lnTo>
                  <a:lnTo>
                    <a:pt x="17074757" y="17074757"/>
                  </a:lnTo>
                  <a:lnTo>
                    <a:pt x="0" y="170747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0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7178330" y="-531299"/>
            <a:ext cx="14068897" cy="13937690"/>
            <a:chOff x="0" y="0"/>
            <a:chExt cx="18758530" cy="18583587"/>
          </a:xfrm>
        </p:grpSpPr>
        <p:sp>
          <p:nvSpPr>
            <p:cNvPr id="6" name="Freeform 6"/>
            <p:cNvSpPr/>
            <p:nvPr/>
          </p:nvSpPr>
          <p:spPr>
            <a:xfrm>
              <a:off x="5210328" y="5035385"/>
              <a:ext cx="13548202" cy="13548202"/>
            </a:xfrm>
            <a:custGeom>
              <a:avLst/>
              <a:gdLst/>
              <a:ahLst/>
              <a:cxnLst/>
              <a:rect l="l" t="t" r="r" b="b"/>
              <a:pathLst>
                <a:path w="13548202" h="13548202">
                  <a:moveTo>
                    <a:pt x="0" y="0"/>
                  </a:moveTo>
                  <a:lnTo>
                    <a:pt x="13548202" y="0"/>
                  </a:lnTo>
                  <a:lnTo>
                    <a:pt x="13548202" y="13548202"/>
                  </a:lnTo>
                  <a:lnTo>
                    <a:pt x="0" y="13548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3548202" cy="13548202"/>
            </a:xfrm>
            <a:custGeom>
              <a:avLst/>
              <a:gdLst/>
              <a:ahLst/>
              <a:cxnLst/>
              <a:rect l="l" t="t" r="r" b="b"/>
              <a:pathLst>
                <a:path w="13548202" h="13548202">
                  <a:moveTo>
                    <a:pt x="0" y="0"/>
                  </a:moveTo>
                  <a:lnTo>
                    <a:pt x="13548202" y="0"/>
                  </a:lnTo>
                  <a:lnTo>
                    <a:pt x="13548202" y="13548202"/>
                  </a:lnTo>
                  <a:lnTo>
                    <a:pt x="0" y="13548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AutoShape 8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w="9525" cap="flat">
            <a:solidFill>
              <a:srgbClr val="2E344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 rot="-1207815">
            <a:off x="5634446" y="-623038"/>
            <a:ext cx="1231785" cy="2215113"/>
          </a:xfrm>
          <a:custGeom>
            <a:avLst/>
            <a:gdLst/>
            <a:ahLst/>
            <a:cxnLst/>
            <a:rect l="l" t="t" r="r" b="b"/>
            <a:pathLst>
              <a:path w="1231785" h="2215113">
                <a:moveTo>
                  <a:pt x="0" y="0"/>
                </a:moveTo>
                <a:lnTo>
                  <a:pt x="1231784" y="0"/>
                </a:lnTo>
                <a:lnTo>
                  <a:pt x="1231784" y="2215113"/>
                </a:lnTo>
                <a:lnTo>
                  <a:pt x="0" y="22151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1209262" y="4604613"/>
            <a:ext cx="5840581" cy="1012301"/>
            <a:chOff x="0" y="0"/>
            <a:chExt cx="2116737" cy="36687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116737" cy="366877"/>
            </a:xfrm>
            <a:custGeom>
              <a:avLst/>
              <a:gdLst/>
              <a:ahLst/>
              <a:cxnLst/>
              <a:rect l="l" t="t" r="r" b="b"/>
              <a:pathLst>
                <a:path w="2116737" h="366877">
                  <a:moveTo>
                    <a:pt x="132554" y="0"/>
                  </a:moveTo>
                  <a:lnTo>
                    <a:pt x="1984183" y="0"/>
                  </a:lnTo>
                  <a:cubicBezTo>
                    <a:pt x="2057391" y="0"/>
                    <a:pt x="2116737" y="59346"/>
                    <a:pt x="2116737" y="132554"/>
                  </a:cubicBezTo>
                  <a:lnTo>
                    <a:pt x="2116737" y="234323"/>
                  </a:lnTo>
                  <a:cubicBezTo>
                    <a:pt x="2116737" y="269479"/>
                    <a:pt x="2102772" y="303194"/>
                    <a:pt x="2077913" y="328053"/>
                  </a:cubicBezTo>
                  <a:cubicBezTo>
                    <a:pt x="2053054" y="352912"/>
                    <a:pt x="2019339" y="366877"/>
                    <a:pt x="1984183" y="366877"/>
                  </a:cubicBezTo>
                  <a:lnTo>
                    <a:pt x="132554" y="366877"/>
                  </a:lnTo>
                  <a:cubicBezTo>
                    <a:pt x="97398" y="366877"/>
                    <a:pt x="63683" y="352912"/>
                    <a:pt x="38824" y="328053"/>
                  </a:cubicBezTo>
                  <a:cubicBezTo>
                    <a:pt x="13965" y="303194"/>
                    <a:pt x="0" y="269479"/>
                    <a:pt x="0" y="234323"/>
                  </a:cubicBezTo>
                  <a:lnTo>
                    <a:pt x="0" y="132554"/>
                  </a:lnTo>
                  <a:cubicBezTo>
                    <a:pt x="0" y="97398"/>
                    <a:pt x="13965" y="63683"/>
                    <a:pt x="38824" y="38824"/>
                  </a:cubicBezTo>
                  <a:cubicBezTo>
                    <a:pt x="63683" y="13965"/>
                    <a:pt x="97398" y="0"/>
                    <a:pt x="132554" y="0"/>
                  </a:cubicBezTo>
                  <a:close/>
                </a:path>
              </a:pathLst>
            </a:custGeom>
            <a:solidFill>
              <a:srgbClr val="EAEAF3"/>
            </a:solidFill>
            <a:ln w="9525" cap="rnd">
              <a:solidFill>
                <a:srgbClr val="2E344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2116737" cy="433552"/>
            </a:xfrm>
            <a:prstGeom prst="rect">
              <a:avLst/>
            </a:prstGeom>
          </p:spPr>
          <p:txBody>
            <a:bodyPr lIns="36917" tIns="36917" rIns="36917" bIns="36917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13" name="Freeform 13"/>
          <p:cNvSpPr/>
          <p:nvPr/>
        </p:nvSpPr>
        <p:spPr>
          <a:xfrm>
            <a:off x="4115655" y="-65473"/>
            <a:ext cx="5838938" cy="10352473"/>
          </a:xfrm>
          <a:custGeom>
            <a:avLst/>
            <a:gdLst/>
            <a:ahLst/>
            <a:cxnLst/>
            <a:rect l="l" t="t" r="r" b="b"/>
            <a:pathLst>
              <a:path w="5838938" h="10352473">
                <a:moveTo>
                  <a:pt x="0" y="0"/>
                </a:moveTo>
                <a:lnTo>
                  <a:pt x="5838938" y="0"/>
                </a:lnTo>
                <a:lnTo>
                  <a:pt x="5838938" y="10352473"/>
                </a:lnTo>
                <a:lnTo>
                  <a:pt x="0" y="103524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2431842"/>
            <a:ext cx="1126490" cy="6707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60"/>
              </a:lnSpc>
              <a:spcBef>
                <a:spcPct val="0"/>
              </a:spcBef>
            </a:pPr>
            <a:r>
              <a:rPr lang="en-US" sz="7400" spc="37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软件架构</a:t>
            </a:r>
            <a:endParaRPr lang="en-US" sz="7400" spc="370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1915057" y="4650283"/>
            <a:ext cx="4787950" cy="796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00"/>
              </a:lnSpc>
            </a:pPr>
            <a:r>
              <a:rPr lang="en-US" sz="4000" spc="3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部分核心事件流程图</a:t>
            </a:r>
            <a:endParaRPr lang="en-US" sz="4000" spc="3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50592">
            <a:off x="7189216" y="-5988956"/>
            <a:ext cx="17730988" cy="17565628"/>
            <a:chOff x="0" y="0"/>
            <a:chExt cx="23641318" cy="23420837"/>
          </a:xfrm>
        </p:grpSpPr>
        <p:sp>
          <p:nvSpPr>
            <p:cNvPr id="3" name="Freeform 3"/>
            <p:cNvSpPr/>
            <p:nvPr/>
          </p:nvSpPr>
          <p:spPr>
            <a:xfrm>
              <a:off x="6566560" y="6346080"/>
              <a:ext cx="17074757" cy="17074757"/>
            </a:xfrm>
            <a:custGeom>
              <a:avLst/>
              <a:gdLst/>
              <a:ahLst/>
              <a:cxnLst/>
              <a:rect l="l" t="t" r="r" b="b"/>
              <a:pathLst>
                <a:path w="17074757" h="17074757">
                  <a:moveTo>
                    <a:pt x="0" y="0"/>
                  </a:moveTo>
                  <a:lnTo>
                    <a:pt x="17074758" y="0"/>
                  </a:lnTo>
                  <a:lnTo>
                    <a:pt x="17074758" y="17074757"/>
                  </a:lnTo>
                  <a:lnTo>
                    <a:pt x="0" y="170747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60000"/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7074757" cy="17074757"/>
            </a:xfrm>
            <a:custGeom>
              <a:avLst/>
              <a:gdLst/>
              <a:ahLst/>
              <a:cxnLst/>
              <a:rect l="l" t="t" r="r" b="b"/>
              <a:pathLst>
                <a:path w="17074757" h="17074757">
                  <a:moveTo>
                    <a:pt x="0" y="0"/>
                  </a:moveTo>
                  <a:lnTo>
                    <a:pt x="17074757" y="0"/>
                  </a:lnTo>
                  <a:lnTo>
                    <a:pt x="17074757" y="17074757"/>
                  </a:lnTo>
                  <a:lnTo>
                    <a:pt x="0" y="170747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0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7178330" y="-531299"/>
            <a:ext cx="14068897" cy="13937690"/>
            <a:chOff x="0" y="0"/>
            <a:chExt cx="18758530" cy="18583587"/>
          </a:xfrm>
        </p:grpSpPr>
        <p:sp>
          <p:nvSpPr>
            <p:cNvPr id="6" name="Freeform 6"/>
            <p:cNvSpPr/>
            <p:nvPr/>
          </p:nvSpPr>
          <p:spPr>
            <a:xfrm>
              <a:off x="5210328" y="5035385"/>
              <a:ext cx="13548202" cy="13548202"/>
            </a:xfrm>
            <a:custGeom>
              <a:avLst/>
              <a:gdLst/>
              <a:ahLst/>
              <a:cxnLst/>
              <a:rect l="l" t="t" r="r" b="b"/>
              <a:pathLst>
                <a:path w="13548202" h="13548202">
                  <a:moveTo>
                    <a:pt x="0" y="0"/>
                  </a:moveTo>
                  <a:lnTo>
                    <a:pt x="13548202" y="0"/>
                  </a:lnTo>
                  <a:lnTo>
                    <a:pt x="13548202" y="13548202"/>
                  </a:lnTo>
                  <a:lnTo>
                    <a:pt x="0" y="13548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3548202" cy="13548202"/>
            </a:xfrm>
            <a:custGeom>
              <a:avLst/>
              <a:gdLst/>
              <a:ahLst/>
              <a:cxnLst/>
              <a:rect l="l" t="t" r="r" b="b"/>
              <a:pathLst>
                <a:path w="13548202" h="13548202">
                  <a:moveTo>
                    <a:pt x="0" y="0"/>
                  </a:moveTo>
                  <a:lnTo>
                    <a:pt x="13548202" y="0"/>
                  </a:lnTo>
                  <a:lnTo>
                    <a:pt x="13548202" y="13548202"/>
                  </a:lnTo>
                  <a:lnTo>
                    <a:pt x="0" y="13548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AutoShape 8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w="9525" cap="flat">
            <a:solidFill>
              <a:srgbClr val="2E344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 rot="-1207815">
            <a:off x="5634446" y="-623038"/>
            <a:ext cx="1231785" cy="2215113"/>
          </a:xfrm>
          <a:custGeom>
            <a:avLst/>
            <a:gdLst/>
            <a:ahLst/>
            <a:cxnLst/>
            <a:rect l="l" t="t" r="r" b="b"/>
            <a:pathLst>
              <a:path w="1231785" h="2215113">
                <a:moveTo>
                  <a:pt x="0" y="0"/>
                </a:moveTo>
                <a:lnTo>
                  <a:pt x="1231784" y="0"/>
                </a:lnTo>
                <a:lnTo>
                  <a:pt x="1231784" y="2215113"/>
                </a:lnTo>
                <a:lnTo>
                  <a:pt x="0" y="22151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4182957" y="4637349"/>
            <a:ext cx="3743507" cy="1012301"/>
            <a:chOff x="0" y="0"/>
            <a:chExt cx="1356718" cy="36687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56718" cy="366877"/>
            </a:xfrm>
            <a:custGeom>
              <a:avLst/>
              <a:gdLst/>
              <a:ahLst/>
              <a:cxnLst/>
              <a:rect l="l" t="t" r="r" b="b"/>
              <a:pathLst>
                <a:path w="1356718" h="366877">
                  <a:moveTo>
                    <a:pt x="183439" y="0"/>
                  </a:moveTo>
                  <a:lnTo>
                    <a:pt x="1173279" y="0"/>
                  </a:lnTo>
                  <a:cubicBezTo>
                    <a:pt x="1221930" y="0"/>
                    <a:pt x="1268588" y="19327"/>
                    <a:pt x="1302990" y="53728"/>
                  </a:cubicBezTo>
                  <a:cubicBezTo>
                    <a:pt x="1337391" y="88129"/>
                    <a:pt x="1356718" y="134788"/>
                    <a:pt x="1356718" y="183439"/>
                  </a:cubicBezTo>
                  <a:lnTo>
                    <a:pt x="1356718" y="183439"/>
                  </a:lnTo>
                  <a:cubicBezTo>
                    <a:pt x="1356718" y="284749"/>
                    <a:pt x="1274589" y="366877"/>
                    <a:pt x="1173279" y="366877"/>
                  </a:cubicBezTo>
                  <a:lnTo>
                    <a:pt x="183439" y="366877"/>
                  </a:lnTo>
                  <a:cubicBezTo>
                    <a:pt x="82128" y="366877"/>
                    <a:pt x="0" y="284749"/>
                    <a:pt x="0" y="183439"/>
                  </a:cubicBezTo>
                  <a:lnTo>
                    <a:pt x="0" y="183439"/>
                  </a:lnTo>
                  <a:cubicBezTo>
                    <a:pt x="0" y="82128"/>
                    <a:pt x="82128" y="0"/>
                    <a:pt x="183439" y="0"/>
                  </a:cubicBezTo>
                  <a:close/>
                </a:path>
              </a:pathLst>
            </a:custGeom>
            <a:solidFill>
              <a:srgbClr val="EAEAF3"/>
            </a:solidFill>
            <a:ln w="9525" cap="rnd">
              <a:solidFill>
                <a:srgbClr val="2E344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1356718" cy="433552"/>
            </a:xfrm>
            <a:prstGeom prst="rect">
              <a:avLst/>
            </a:prstGeom>
          </p:spPr>
          <p:txBody>
            <a:bodyPr lIns="36917" tIns="36917" rIns="36917" bIns="36917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13" name="Freeform 13"/>
          <p:cNvSpPr/>
          <p:nvPr/>
        </p:nvSpPr>
        <p:spPr>
          <a:xfrm>
            <a:off x="2948678" y="882560"/>
            <a:ext cx="10198779" cy="8256931"/>
          </a:xfrm>
          <a:custGeom>
            <a:avLst/>
            <a:gdLst/>
            <a:ahLst/>
            <a:cxnLst/>
            <a:rect l="l" t="t" r="r" b="b"/>
            <a:pathLst>
              <a:path w="10198779" h="8256931">
                <a:moveTo>
                  <a:pt x="0" y="0"/>
                </a:moveTo>
                <a:lnTo>
                  <a:pt x="10198778" y="0"/>
                </a:lnTo>
                <a:lnTo>
                  <a:pt x="10198778" y="8256931"/>
                </a:lnTo>
                <a:lnTo>
                  <a:pt x="0" y="82569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2431842"/>
            <a:ext cx="1126490" cy="6707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60"/>
              </a:lnSpc>
              <a:spcBef>
                <a:spcPct val="0"/>
              </a:spcBef>
            </a:pPr>
            <a:r>
              <a:rPr lang="en-US" sz="7400" spc="37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软件架构</a:t>
            </a:r>
            <a:endParaRPr lang="en-US" sz="7400" spc="370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350314" y="4668836"/>
            <a:ext cx="3408793" cy="796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00"/>
              </a:lnSpc>
            </a:pPr>
            <a:r>
              <a:rPr lang="en-US" sz="4000" spc="3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UML图</a:t>
            </a:r>
            <a:endParaRPr lang="en-US" sz="4000" spc="3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50592">
            <a:off x="7189216" y="-5988956"/>
            <a:ext cx="17730988" cy="17565628"/>
            <a:chOff x="0" y="0"/>
            <a:chExt cx="23641318" cy="23420837"/>
          </a:xfrm>
        </p:grpSpPr>
        <p:sp>
          <p:nvSpPr>
            <p:cNvPr id="3" name="Freeform 3"/>
            <p:cNvSpPr/>
            <p:nvPr/>
          </p:nvSpPr>
          <p:spPr>
            <a:xfrm>
              <a:off x="6566560" y="6346080"/>
              <a:ext cx="17074757" cy="17074757"/>
            </a:xfrm>
            <a:custGeom>
              <a:avLst/>
              <a:gdLst/>
              <a:ahLst/>
              <a:cxnLst/>
              <a:rect l="l" t="t" r="r" b="b"/>
              <a:pathLst>
                <a:path w="17074757" h="17074757">
                  <a:moveTo>
                    <a:pt x="0" y="0"/>
                  </a:moveTo>
                  <a:lnTo>
                    <a:pt x="17074758" y="0"/>
                  </a:lnTo>
                  <a:lnTo>
                    <a:pt x="17074758" y="17074757"/>
                  </a:lnTo>
                  <a:lnTo>
                    <a:pt x="0" y="170747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60000"/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7074757" cy="17074757"/>
            </a:xfrm>
            <a:custGeom>
              <a:avLst/>
              <a:gdLst/>
              <a:ahLst/>
              <a:cxnLst/>
              <a:rect l="l" t="t" r="r" b="b"/>
              <a:pathLst>
                <a:path w="17074757" h="17074757">
                  <a:moveTo>
                    <a:pt x="0" y="0"/>
                  </a:moveTo>
                  <a:lnTo>
                    <a:pt x="17074757" y="0"/>
                  </a:lnTo>
                  <a:lnTo>
                    <a:pt x="17074757" y="17074757"/>
                  </a:lnTo>
                  <a:lnTo>
                    <a:pt x="0" y="170747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0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7178330" y="-531299"/>
            <a:ext cx="14068897" cy="13937690"/>
            <a:chOff x="0" y="0"/>
            <a:chExt cx="18758530" cy="18583587"/>
          </a:xfrm>
        </p:grpSpPr>
        <p:sp>
          <p:nvSpPr>
            <p:cNvPr id="6" name="Freeform 6"/>
            <p:cNvSpPr/>
            <p:nvPr/>
          </p:nvSpPr>
          <p:spPr>
            <a:xfrm>
              <a:off x="5210328" y="5035385"/>
              <a:ext cx="13548202" cy="13548202"/>
            </a:xfrm>
            <a:custGeom>
              <a:avLst/>
              <a:gdLst/>
              <a:ahLst/>
              <a:cxnLst/>
              <a:rect l="l" t="t" r="r" b="b"/>
              <a:pathLst>
                <a:path w="13548202" h="13548202">
                  <a:moveTo>
                    <a:pt x="0" y="0"/>
                  </a:moveTo>
                  <a:lnTo>
                    <a:pt x="13548202" y="0"/>
                  </a:lnTo>
                  <a:lnTo>
                    <a:pt x="13548202" y="13548202"/>
                  </a:lnTo>
                  <a:lnTo>
                    <a:pt x="0" y="13548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3548202" cy="13548202"/>
            </a:xfrm>
            <a:custGeom>
              <a:avLst/>
              <a:gdLst/>
              <a:ahLst/>
              <a:cxnLst/>
              <a:rect l="l" t="t" r="r" b="b"/>
              <a:pathLst>
                <a:path w="13548202" h="13548202">
                  <a:moveTo>
                    <a:pt x="0" y="0"/>
                  </a:moveTo>
                  <a:lnTo>
                    <a:pt x="13548202" y="0"/>
                  </a:lnTo>
                  <a:lnTo>
                    <a:pt x="13548202" y="13548202"/>
                  </a:lnTo>
                  <a:lnTo>
                    <a:pt x="0" y="13548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AutoShape 8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w="9525" cap="flat">
            <a:solidFill>
              <a:srgbClr val="2E344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 rot="-1207815">
            <a:off x="5634446" y="-623038"/>
            <a:ext cx="1231785" cy="2215113"/>
          </a:xfrm>
          <a:custGeom>
            <a:avLst/>
            <a:gdLst/>
            <a:ahLst/>
            <a:cxnLst/>
            <a:rect l="l" t="t" r="r" b="b"/>
            <a:pathLst>
              <a:path w="1231785" h="2215113">
                <a:moveTo>
                  <a:pt x="0" y="0"/>
                </a:moveTo>
                <a:lnTo>
                  <a:pt x="1231784" y="0"/>
                </a:lnTo>
                <a:lnTo>
                  <a:pt x="1231784" y="2215113"/>
                </a:lnTo>
                <a:lnTo>
                  <a:pt x="0" y="22151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4182957" y="4637349"/>
            <a:ext cx="3743507" cy="1012301"/>
            <a:chOff x="0" y="0"/>
            <a:chExt cx="1356718" cy="36687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56718" cy="366877"/>
            </a:xfrm>
            <a:custGeom>
              <a:avLst/>
              <a:gdLst/>
              <a:ahLst/>
              <a:cxnLst/>
              <a:rect l="l" t="t" r="r" b="b"/>
              <a:pathLst>
                <a:path w="1356718" h="366877">
                  <a:moveTo>
                    <a:pt x="183439" y="0"/>
                  </a:moveTo>
                  <a:lnTo>
                    <a:pt x="1173279" y="0"/>
                  </a:lnTo>
                  <a:cubicBezTo>
                    <a:pt x="1221930" y="0"/>
                    <a:pt x="1268588" y="19327"/>
                    <a:pt x="1302990" y="53728"/>
                  </a:cubicBezTo>
                  <a:cubicBezTo>
                    <a:pt x="1337391" y="88129"/>
                    <a:pt x="1356718" y="134788"/>
                    <a:pt x="1356718" y="183439"/>
                  </a:cubicBezTo>
                  <a:lnTo>
                    <a:pt x="1356718" y="183439"/>
                  </a:lnTo>
                  <a:cubicBezTo>
                    <a:pt x="1356718" y="284749"/>
                    <a:pt x="1274589" y="366877"/>
                    <a:pt x="1173279" y="366877"/>
                  </a:cubicBezTo>
                  <a:lnTo>
                    <a:pt x="183439" y="366877"/>
                  </a:lnTo>
                  <a:cubicBezTo>
                    <a:pt x="82128" y="366877"/>
                    <a:pt x="0" y="284749"/>
                    <a:pt x="0" y="183439"/>
                  </a:cubicBezTo>
                  <a:lnTo>
                    <a:pt x="0" y="183439"/>
                  </a:lnTo>
                  <a:cubicBezTo>
                    <a:pt x="0" y="82128"/>
                    <a:pt x="82128" y="0"/>
                    <a:pt x="183439" y="0"/>
                  </a:cubicBezTo>
                  <a:close/>
                </a:path>
              </a:pathLst>
            </a:custGeom>
            <a:solidFill>
              <a:srgbClr val="EAEAF3"/>
            </a:solidFill>
            <a:ln w="9525" cap="rnd">
              <a:solidFill>
                <a:srgbClr val="2E344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1356718" cy="433552"/>
            </a:xfrm>
            <a:prstGeom prst="rect">
              <a:avLst/>
            </a:prstGeom>
          </p:spPr>
          <p:txBody>
            <a:bodyPr lIns="36917" tIns="36917" rIns="36917" bIns="36917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13" name="Freeform 13"/>
          <p:cNvSpPr/>
          <p:nvPr/>
        </p:nvSpPr>
        <p:spPr>
          <a:xfrm>
            <a:off x="2622110" y="1217118"/>
            <a:ext cx="11093927" cy="7208237"/>
          </a:xfrm>
          <a:custGeom>
            <a:avLst/>
            <a:gdLst/>
            <a:ahLst/>
            <a:cxnLst/>
            <a:rect l="l" t="t" r="r" b="b"/>
            <a:pathLst>
              <a:path w="11093927" h="7208237">
                <a:moveTo>
                  <a:pt x="0" y="0"/>
                </a:moveTo>
                <a:lnTo>
                  <a:pt x="11093927" y="0"/>
                </a:lnTo>
                <a:lnTo>
                  <a:pt x="11093927" y="7208237"/>
                </a:lnTo>
                <a:lnTo>
                  <a:pt x="0" y="72082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2431842"/>
            <a:ext cx="1126490" cy="6707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60"/>
              </a:lnSpc>
              <a:spcBef>
                <a:spcPct val="0"/>
              </a:spcBef>
            </a:pPr>
            <a:r>
              <a:rPr lang="en-US" sz="7400" spc="37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软件架构</a:t>
            </a:r>
            <a:endParaRPr lang="en-US" sz="7400" spc="370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350314" y="4668836"/>
            <a:ext cx="3408793" cy="796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00"/>
              </a:lnSpc>
            </a:pPr>
            <a:r>
              <a:rPr lang="en-US" sz="4000" spc="3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逻辑视图</a:t>
            </a:r>
            <a:endParaRPr lang="en-US" sz="4000" spc="3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4254" y="767630"/>
            <a:ext cx="16596927" cy="8751741"/>
          </a:xfrm>
          <a:custGeom>
            <a:avLst/>
            <a:gdLst/>
            <a:ahLst/>
            <a:cxnLst/>
            <a:rect l="l" t="t" r="r" b="b"/>
            <a:pathLst>
              <a:path w="16596927" h="8751741">
                <a:moveTo>
                  <a:pt x="0" y="0"/>
                </a:moveTo>
                <a:lnTo>
                  <a:pt x="16596926" y="0"/>
                </a:lnTo>
                <a:lnTo>
                  <a:pt x="16596926" y="8751740"/>
                </a:lnTo>
                <a:lnTo>
                  <a:pt x="0" y="875174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9070958" y="6005018"/>
            <a:ext cx="687303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2227109" y="2405871"/>
            <a:ext cx="6294025" cy="5335949"/>
          </a:xfrm>
          <a:custGeom>
            <a:avLst/>
            <a:gdLst/>
            <a:ahLst/>
            <a:cxnLst/>
            <a:rect l="l" t="t" r="r" b="b"/>
            <a:pathLst>
              <a:path w="6294025" h="5335949">
                <a:moveTo>
                  <a:pt x="0" y="0"/>
                </a:moveTo>
                <a:lnTo>
                  <a:pt x="6294025" y="0"/>
                </a:lnTo>
                <a:lnTo>
                  <a:pt x="6294025" y="5335950"/>
                </a:lnTo>
                <a:lnTo>
                  <a:pt x="0" y="53359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139866" y="3310907"/>
            <a:ext cx="4721542" cy="3889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30"/>
              </a:lnSpc>
            </a:pPr>
            <a:r>
              <a:rPr lang="en-US" sz="21665" spc="-1841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03</a:t>
            </a:r>
            <a:endParaRPr lang="en-US" sz="21665" spc="-1841">
              <a:solidFill>
                <a:srgbClr val="FFFFFF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152717" y="3878670"/>
            <a:ext cx="6831834" cy="150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25"/>
              </a:lnSpc>
              <a:spcBef>
                <a:spcPct val="0"/>
              </a:spcBef>
            </a:pPr>
            <a:r>
              <a:rPr lang="en-US" sz="880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关键技术</a:t>
            </a:r>
            <a:endParaRPr lang="en-US" sz="880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1712" y="4929729"/>
            <a:ext cx="3391066" cy="3062340"/>
          </a:xfrm>
          <a:custGeom>
            <a:avLst/>
            <a:gdLst/>
            <a:ahLst/>
            <a:cxnLst/>
            <a:rect l="l" t="t" r="r" b="b"/>
            <a:pathLst>
              <a:path w="3391066" h="3062340">
                <a:moveTo>
                  <a:pt x="0" y="0"/>
                </a:moveTo>
                <a:lnTo>
                  <a:pt x="3391066" y="0"/>
                </a:lnTo>
                <a:lnTo>
                  <a:pt x="3391066" y="3062340"/>
                </a:lnTo>
                <a:lnTo>
                  <a:pt x="0" y="306234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91712" y="4904651"/>
            <a:ext cx="3391066" cy="3112495"/>
            <a:chOff x="0" y="0"/>
            <a:chExt cx="893120" cy="8197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3120" cy="819752"/>
            </a:xfrm>
            <a:custGeom>
              <a:avLst/>
              <a:gdLst/>
              <a:ahLst/>
              <a:cxnLst/>
              <a:rect l="l" t="t" r="r" b="b"/>
              <a:pathLst>
                <a:path w="893120" h="819752">
                  <a:moveTo>
                    <a:pt x="116435" y="0"/>
                  </a:moveTo>
                  <a:lnTo>
                    <a:pt x="776685" y="0"/>
                  </a:lnTo>
                  <a:cubicBezTo>
                    <a:pt x="840991" y="0"/>
                    <a:pt x="893120" y="52130"/>
                    <a:pt x="893120" y="116435"/>
                  </a:cubicBezTo>
                  <a:lnTo>
                    <a:pt x="893120" y="703317"/>
                  </a:lnTo>
                  <a:cubicBezTo>
                    <a:pt x="893120" y="767622"/>
                    <a:pt x="840991" y="819752"/>
                    <a:pt x="776685" y="819752"/>
                  </a:cubicBezTo>
                  <a:lnTo>
                    <a:pt x="116435" y="819752"/>
                  </a:lnTo>
                  <a:cubicBezTo>
                    <a:pt x="52130" y="819752"/>
                    <a:pt x="0" y="767622"/>
                    <a:pt x="0" y="703317"/>
                  </a:cubicBezTo>
                  <a:lnTo>
                    <a:pt x="0" y="116435"/>
                  </a:lnTo>
                  <a:cubicBezTo>
                    <a:pt x="0" y="52130"/>
                    <a:pt x="52130" y="0"/>
                    <a:pt x="11643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93120" cy="8673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5503058" y="4929729"/>
            <a:ext cx="3391066" cy="3062340"/>
          </a:xfrm>
          <a:custGeom>
            <a:avLst/>
            <a:gdLst/>
            <a:ahLst/>
            <a:cxnLst/>
            <a:rect l="l" t="t" r="r" b="b"/>
            <a:pathLst>
              <a:path w="3391066" h="3062340">
                <a:moveTo>
                  <a:pt x="0" y="0"/>
                </a:moveTo>
                <a:lnTo>
                  <a:pt x="3391066" y="0"/>
                </a:lnTo>
                <a:lnTo>
                  <a:pt x="3391066" y="3062340"/>
                </a:lnTo>
                <a:lnTo>
                  <a:pt x="0" y="306234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5503058" y="4904651"/>
            <a:ext cx="3391066" cy="3112495"/>
            <a:chOff x="0" y="0"/>
            <a:chExt cx="893120" cy="81975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93120" cy="819752"/>
            </a:xfrm>
            <a:custGeom>
              <a:avLst/>
              <a:gdLst/>
              <a:ahLst/>
              <a:cxnLst/>
              <a:rect l="l" t="t" r="r" b="b"/>
              <a:pathLst>
                <a:path w="893120" h="819752">
                  <a:moveTo>
                    <a:pt x="116435" y="0"/>
                  </a:moveTo>
                  <a:lnTo>
                    <a:pt x="776685" y="0"/>
                  </a:lnTo>
                  <a:cubicBezTo>
                    <a:pt x="840991" y="0"/>
                    <a:pt x="893120" y="52130"/>
                    <a:pt x="893120" y="116435"/>
                  </a:cubicBezTo>
                  <a:lnTo>
                    <a:pt x="893120" y="703317"/>
                  </a:lnTo>
                  <a:cubicBezTo>
                    <a:pt x="893120" y="767622"/>
                    <a:pt x="840991" y="819752"/>
                    <a:pt x="776685" y="819752"/>
                  </a:cubicBezTo>
                  <a:lnTo>
                    <a:pt x="116435" y="819752"/>
                  </a:lnTo>
                  <a:cubicBezTo>
                    <a:pt x="52130" y="819752"/>
                    <a:pt x="0" y="767622"/>
                    <a:pt x="0" y="703317"/>
                  </a:cubicBezTo>
                  <a:lnTo>
                    <a:pt x="0" y="116435"/>
                  </a:lnTo>
                  <a:cubicBezTo>
                    <a:pt x="0" y="52130"/>
                    <a:pt x="52130" y="0"/>
                    <a:pt x="11643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93120" cy="8673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10" name="Freeform 10"/>
          <p:cNvSpPr/>
          <p:nvPr/>
        </p:nvSpPr>
        <p:spPr>
          <a:xfrm>
            <a:off x="9471555" y="4982894"/>
            <a:ext cx="3343281" cy="3019187"/>
          </a:xfrm>
          <a:custGeom>
            <a:avLst/>
            <a:gdLst/>
            <a:ahLst/>
            <a:cxnLst/>
            <a:rect l="l" t="t" r="r" b="b"/>
            <a:pathLst>
              <a:path w="3343281" h="3019187">
                <a:moveTo>
                  <a:pt x="0" y="0"/>
                </a:moveTo>
                <a:lnTo>
                  <a:pt x="3343281" y="0"/>
                </a:lnTo>
                <a:lnTo>
                  <a:pt x="3343281" y="3019187"/>
                </a:lnTo>
                <a:lnTo>
                  <a:pt x="0" y="30191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9437440" y="4948779"/>
            <a:ext cx="3411511" cy="3087418"/>
          </a:xfrm>
          <a:custGeom>
            <a:avLst/>
            <a:gdLst/>
            <a:ahLst/>
            <a:cxnLst/>
            <a:rect l="l" t="t" r="r" b="b"/>
            <a:pathLst>
              <a:path w="3411511" h="3087418">
                <a:moveTo>
                  <a:pt x="0" y="0"/>
                </a:moveTo>
                <a:lnTo>
                  <a:pt x="3411511" y="0"/>
                </a:lnTo>
                <a:lnTo>
                  <a:pt x="3411511" y="3087417"/>
                </a:lnTo>
                <a:lnTo>
                  <a:pt x="0" y="3087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3472678" y="4982894"/>
            <a:ext cx="3343281" cy="3019187"/>
          </a:xfrm>
          <a:custGeom>
            <a:avLst/>
            <a:gdLst/>
            <a:ahLst/>
            <a:cxnLst/>
            <a:rect l="l" t="t" r="r" b="b"/>
            <a:pathLst>
              <a:path w="3343281" h="3019187">
                <a:moveTo>
                  <a:pt x="0" y="0"/>
                </a:moveTo>
                <a:lnTo>
                  <a:pt x="3343281" y="0"/>
                </a:lnTo>
                <a:lnTo>
                  <a:pt x="3343281" y="3019187"/>
                </a:lnTo>
                <a:lnTo>
                  <a:pt x="0" y="30191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3438563" y="4948779"/>
            <a:ext cx="3411511" cy="3087418"/>
          </a:xfrm>
          <a:custGeom>
            <a:avLst/>
            <a:gdLst/>
            <a:ahLst/>
            <a:cxnLst/>
            <a:rect l="l" t="t" r="r" b="b"/>
            <a:pathLst>
              <a:path w="3411511" h="3087418">
                <a:moveTo>
                  <a:pt x="0" y="0"/>
                </a:moveTo>
                <a:lnTo>
                  <a:pt x="3411511" y="0"/>
                </a:lnTo>
                <a:lnTo>
                  <a:pt x="3411511" y="3087417"/>
                </a:lnTo>
                <a:lnTo>
                  <a:pt x="0" y="3087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2189878" y="3938589"/>
            <a:ext cx="1913073" cy="1913073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18747" y="6214784"/>
            <a:ext cx="4562421" cy="787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0"/>
              </a:lnSpc>
            </a:pPr>
            <a:r>
              <a:rPr lang="en-US" sz="461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功能与创新</a:t>
            </a:r>
            <a:endParaRPr lang="en-US" sz="461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189878" y="4224407"/>
            <a:ext cx="1913073" cy="149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90"/>
              </a:lnSpc>
            </a:pPr>
            <a:r>
              <a:rPr lang="en-US" sz="8775">
                <a:solidFill>
                  <a:srgbClr val="447BF8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01</a:t>
            </a:r>
            <a:endParaRPr lang="en-US" sz="8775">
              <a:solidFill>
                <a:srgbClr val="447BF8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6188268" y="3938589"/>
            <a:ext cx="1913073" cy="1913073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5676443" y="6214784"/>
            <a:ext cx="3043809" cy="787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0"/>
              </a:lnSpc>
            </a:pPr>
            <a:r>
              <a:rPr lang="en-US" sz="461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架构技术栈</a:t>
            </a:r>
            <a:endParaRPr lang="en-US" sz="461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188268" y="4224407"/>
            <a:ext cx="1913073" cy="149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90"/>
              </a:lnSpc>
            </a:pPr>
            <a:r>
              <a:rPr lang="en-US" sz="8775">
                <a:solidFill>
                  <a:srgbClr val="447BF8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02</a:t>
            </a:r>
            <a:endParaRPr lang="en-US" sz="8775">
              <a:solidFill>
                <a:srgbClr val="447BF8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10186658" y="3938589"/>
            <a:ext cx="1913073" cy="1913073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0186658" y="4224407"/>
            <a:ext cx="1913073" cy="149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90"/>
              </a:lnSpc>
            </a:pPr>
            <a:r>
              <a:rPr lang="en-US" sz="8775">
                <a:solidFill>
                  <a:srgbClr val="447BF8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03</a:t>
            </a:r>
            <a:endParaRPr lang="en-US" sz="8775">
              <a:solidFill>
                <a:srgbClr val="447BF8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4185049" y="3938589"/>
            <a:ext cx="1913073" cy="1913073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13520754" y="6214784"/>
            <a:ext cx="3348747" cy="787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0"/>
              </a:lnSpc>
            </a:pPr>
            <a:r>
              <a:rPr lang="en-US" sz="461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经验教训</a:t>
            </a:r>
            <a:endParaRPr lang="en-US" sz="461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4185049" y="4224407"/>
            <a:ext cx="1913073" cy="149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90"/>
              </a:lnSpc>
            </a:pPr>
            <a:r>
              <a:rPr lang="en-US" sz="8775">
                <a:solidFill>
                  <a:srgbClr val="447BF8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04</a:t>
            </a:r>
            <a:endParaRPr lang="en-US" sz="8775">
              <a:solidFill>
                <a:srgbClr val="447BF8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4723032" y="1675078"/>
            <a:ext cx="8841937" cy="1642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25"/>
              </a:lnSpc>
            </a:pPr>
            <a:r>
              <a:rPr lang="en-US" sz="9590" spc="939">
                <a:solidFill>
                  <a:srgbClr val="B8CDFF">
                    <a:alpha val="81961"/>
                  </a:srgb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DIRECTORY</a:t>
            </a:r>
            <a:endParaRPr lang="en-US" sz="9590" spc="939">
              <a:solidFill>
                <a:srgbClr val="B8CDFF">
                  <a:alpha val="81961"/>
                </a:srgb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3303719" y="704850"/>
            <a:ext cx="11680562" cy="1574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9255" spc="1332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目录</a:t>
            </a:r>
            <a:endParaRPr lang="en-US" sz="9255" spc="1332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9674833" y="6214784"/>
            <a:ext cx="3043809" cy="787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0"/>
              </a:lnSpc>
            </a:pPr>
            <a:r>
              <a:rPr lang="en-US" sz="461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关键技术</a:t>
            </a:r>
            <a:endParaRPr lang="en-US" sz="461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50000"/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830685" y="3156560"/>
            <a:ext cx="4626629" cy="4626611"/>
            <a:chOff x="0" y="0"/>
            <a:chExt cx="6350000" cy="6349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6720583" y="3182514"/>
            <a:ext cx="1366773" cy="13667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540477" y="2689038"/>
            <a:ext cx="1366773" cy="136677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577158" y="5850913"/>
            <a:ext cx="1366773" cy="136677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715" y="3040646"/>
            <a:ext cx="1702417" cy="1702417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2736" y="2514947"/>
            <a:ext cx="1702417" cy="1702417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527" y="5676741"/>
            <a:ext cx="1702417" cy="1702417"/>
          </a:xfrm>
          <a:prstGeom prst="rect">
            <a:avLst/>
          </a:prstGeom>
        </p:spPr>
      </p:pic>
      <p:grpSp>
        <p:nvGrpSpPr>
          <p:cNvPr id="17" name="Group 17"/>
          <p:cNvGrpSpPr/>
          <p:nvPr/>
        </p:nvGrpSpPr>
        <p:grpSpPr>
          <a:xfrm>
            <a:off x="10907078" y="5068003"/>
            <a:ext cx="1366773" cy="1366773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4255" y="4900181"/>
            <a:ext cx="1702417" cy="1702417"/>
          </a:xfrm>
          <a:prstGeom prst="rect">
            <a:avLst/>
          </a:prstGeom>
        </p:spPr>
      </p:pic>
      <p:sp>
        <p:nvSpPr>
          <p:cNvPr id="21" name="Freeform 21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40000"/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3798321" y="2734226"/>
            <a:ext cx="5093266" cy="587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笔记图片上传</a:t>
            </a:r>
            <a:endParaRPr lang="en-US" sz="3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2590516" y="6307014"/>
            <a:ext cx="3836106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笔记灵活调整格式</a:t>
            </a:r>
            <a:endParaRPr lang="en-US" sz="3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1201438" y="1409734"/>
            <a:ext cx="4856304" cy="587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通知与图库权限处理</a:t>
            </a:r>
            <a:endParaRPr lang="en-US" sz="3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897085" y="653330"/>
            <a:ext cx="4809242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关键技术</a:t>
            </a:r>
            <a:endParaRPr lang="en-US" sz="6000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2306824" y="4486417"/>
            <a:ext cx="5952073" cy="1206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日期时间与颜色选择</a:t>
            </a:r>
            <a:endParaRPr lang="en-US" sz="3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4900"/>
              </a:lnSpc>
              <a:spcBef>
                <a:spcPct val="0"/>
              </a:spcBef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139238" y="4900295"/>
            <a:ext cx="9525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2115864" y="5143650"/>
            <a:ext cx="6143033" cy="2839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借助react-native-color-picker组件进行颜色选择并使用十六进制形式保存</a:t>
            </a:r>
            <a:endParaRPr lang="en-US" sz="2395" spc="2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借助react-native-modal-datetime-picker组件进行日期与时间的选择并使用Date格式进行保存，完成与本机时间的转换</a:t>
            </a:r>
            <a:endParaRPr lang="en-US" sz="2395" spc="2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1011652" y="2170207"/>
            <a:ext cx="5532003" cy="1867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通过uses-permission进行权限设置并借助react-native-permissions组件进行权限访问</a:t>
            </a:r>
            <a:endParaRPr lang="en-US" sz="2395" spc="2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just">
              <a:lnSpc>
                <a:spcPts val="362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439903" y="7067057"/>
            <a:ext cx="5986719" cy="1886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借助react-native-pell-rich-editor组件</a:t>
            </a:r>
            <a:endParaRPr lang="en-US" sz="2395" spc="2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使用html格式进行存储与显示，使用不同html标签支持修改字体大小、对齐方式、插入pointer、code、quote等</a:t>
            </a:r>
            <a:endParaRPr lang="en-US" sz="2395" spc="2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300641" y="3529866"/>
            <a:ext cx="5143761" cy="1410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借助react-native-image-picker组件进行图库图片的选择与上传，保存在笔记中</a:t>
            </a:r>
            <a:endParaRPr lang="en-US" sz="2395" spc="2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grpSp>
        <p:nvGrpSpPr>
          <p:cNvPr id="33" name="Group 11"/>
          <p:cNvGrpSpPr/>
          <p:nvPr/>
        </p:nvGrpSpPr>
        <p:grpSpPr>
          <a:xfrm>
            <a:off x="9169228" y="6976768"/>
            <a:ext cx="1366773" cy="1366773"/>
            <a:chOff x="0" y="0"/>
            <a:chExt cx="812800" cy="812800"/>
          </a:xfrm>
        </p:grpSpPr>
        <p:sp>
          <p:nvSpPr>
            <p:cNvPr id="34" name="Freeform 12"/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5" name="TextBox 13"/>
            <p:cNvSpPr txBox="1"/>
            <p:nvPr>
              <p:custDataLst>
                <p:tags r:id="rId8"/>
              </p:custDataLst>
            </p:nvPr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pic>
        <p:nvPicPr>
          <p:cNvPr id="32" name="Picture 1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041492" y="6819741"/>
            <a:ext cx="1702417" cy="1702417"/>
          </a:xfrm>
          <a:prstGeom prst="rect">
            <a:avLst/>
          </a:prstGeom>
        </p:spPr>
      </p:pic>
      <p:sp>
        <p:nvSpPr>
          <p:cNvPr id="39" name="TextBox 23"/>
          <p:cNvSpPr txBox="1"/>
          <p:nvPr>
            <p:custDataLst>
              <p:tags r:id="rId10"/>
            </p:custDataLst>
          </p:nvPr>
        </p:nvSpPr>
        <p:spPr>
          <a:xfrm>
            <a:off x="8915116" y="8420294"/>
            <a:ext cx="4496084" cy="6280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900"/>
              </a:lnSpc>
              <a:spcBef>
                <a:spcPct val="0"/>
              </a:spcBef>
            </a:pPr>
            <a:r>
              <a:rPr lang="zh-CN" altLang="en-US" sz="3500" dirty="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课表转化为</a:t>
            </a:r>
            <a:r>
              <a:rPr lang="en-US" altLang="zh-CN" sz="3500" dirty="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pdf</a:t>
            </a:r>
            <a:r>
              <a:rPr lang="zh-CN" altLang="en-US" sz="3500" dirty="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分享</a:t>
            </a:r>
            <a:endParaRPr lang="zh-CN" altLang="en-US" sz="3500" dirty="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41" name="TextBox 30"/>
          <p:cNvSpPr txBox="1"/>
          <p:nvPr>
            <p:custDataLst>
              <p:tags r:id="rId11"/>
            </p:custDataLst>
          </p:nvPr>
        </p:nvSpPr>
        <p:spPr>
          <a:xfrm>
            <a:off x="8686800" y="9164320"/>
            <a:ext cx="6452235" cy="9283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zh-CN" altLang="en-US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将课表内容转化为</a:t>
            </a:r>
            <a:r>
              <a:rPr lang="en-US" altLang="zh-CN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html</a:t>
            </a:r>
            <a:r>
              <a:rPr lang="zh-CN" altLang="en-US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格式表格，借助</a:t>
            </a:r>
            <a:r>
              <a:rPr lang="en-US" altLang="zh-CN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react-native-pdf</a:t>
            </a:r>
            <a:r>
              <a:rPr lang="zh-CN" altLang="en-US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等进行</a:t>
            </a:r>
            <a:r>
              <a:rPr lang="en-US" altLang="zh-CN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pdf</a:t>
            </a:r>
            <a:r>
              <a:rPr lang="zh-CN" altLang="en-US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的导出与分享</a:t>
            </a:r>
            <a:endParaRPr lang="zh-CN" altLang="en-US" sz="2395" spc="2" dirty="0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50000"/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830685" y="3156560"/>
            <a:ext cx="4626629" cy="4626611"/>
            <a:chOff x="0" y="0"/>
            <a:chExt cx="6350000" cy="6349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6720583" y="3182514"/>
            <a:ext cx="1366773" cy="13667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06287" y="3208468"/>
            <a:ext cx="1366773" cy="136677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882593" y="6369073"/>
            <a:ext cx="1366773" cy="136677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715" y="3040646"/>
            <a:ext cx="1702417" cy="1702417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511" y="3014692"/>
            <a:ext cx="1702417" cy="1702417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8817" y="6201251"/>
            <a:ext cx="1702417" cy="1702417"/>
          </a:xfrm>
          <a:prstGeom prst="rect">
            <a:avLst/>
          </a:prstGeom>
        </p:spPr>
      </p:pic>
      <p:grpSp>
        <p:nvGrpSpPr>
          <p:cNvPr id="17" name="Group 17"/>
          <p:cNvGrpSpPr/>
          <p:nvPr/>
        </p:nvGrpSpPr>
        <p:grpSpPr>
          <a:xfrm>
            <a:off x="10280333" y="6274503"/>
            <a:ext cx="1366773" cy="1366773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8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38465" y="6106681"/>
            <a:ext cx="1702417" cy="1702417"/>
          </a:xfrm>
          <a:prstGeom prst="rect">
            <a:avLst/>
          </a:prstGeom>
        </p:spPr>
      </p:pic>
      <p:sp>
        <p:nvSpPr>
          <p:cNvPr id="21" name="Freeform 21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40000"/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4883290" y="2788260"/>
            <a:ext cx="509326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  <a:spcBef>
                <a:spcPct val="0"/>
              </a:spcBef>
            </a:pPr>
            <a:r>
              <a:rPr lang="en-US" sz="40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AI助手</a:t>
            </a:r>
            <a:endParaRPr lang="en-US" sz="40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2608296" y="6360989"/>
            <a:ext cx="3836106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进行多种测试</a:t>
            </a:r>
            <a:endParaRPr lang="en-US" sz="3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2303266" y="2649476"/>
            <a:ext cx="485630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甲亢单点登录</a:t>
            </a:r>
            <a:endParaRPr 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897085" y="653330"/>
            <a:ext cx="4809242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关键技术</a:t>
            </a:r>
            <a:endParaRPr lang="en-US" sz="6000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2172625" y="7210089"/>
            <a:ext cx="5952073" cy="2079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4000" dirty="0" err="1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教学服务信息网课表导入</a:t>
            </a:r>
            <a:endParaRPr lang="en-US" sz="4000" dirty="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17525" lvl="1" indent="-259080" algn="just">
              <a:lnSpc>
                <a:spcPts val="3620"/>
              </a:lnSpc>
              <a:spcBef>
                <a:spcPct val="0"/>
              </a:spcBef>
              <a:buFont typeface="Arial" panose="020B0604020202090204"/>
              <a:buChar char="•"/>
            </a:pPr>
            <a:r>
              <a:rPr lang="zh-CN" altLang="en-US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基于</a:t>
            </a:r>
            <a:r>
              <a:rPr lang="en-US" altLang="zh-CN" sz="2395" spc="2" dirty="0" err="1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Jaccount</a:t>
            </a:r>
            <a:r>
              <a:rPr lang="zh-CN" altLang="en-US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接口的用户身份令牌</a:t>
            </a:r>
            <a:r>
              <a:rPr lang="en-US" altLang="zh-CN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token</a:t>
            </a:r>
            <a:r>
              <a:rPr lang="zh-CN" altLang="en-US" sz="2395" spc="2" dirty="0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的使用，直接从教学服务信息网导入课表</a:t>
            </a:r>
            <a:endParaRPr sz="2395" spc="2" dirty="0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139238" y="4900295"/>
            <a:ext cx="9525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1949284" y="3656999"/>
            <a:ext cx="5330653" cy="1391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en-US" sz="2395" spc="2" dirty="0" err="1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交大学生直接使用jaccount登录、一键进入教务网站</a:t>
            </a:r>
            <a:endParaRPr lang="en-US" sz="2395" spc="2" dirty="0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just">
              <a:lnSpc>
                <a:spcPts val="3620"/>
              </a:lnSpc>
            </a:pPr>
            <a:endParaRPr dirty="0"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105943" y="7217552"/>
            <a:ext cx="5419942" cy="1391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功能测试，性能测试，易用性测试，兼容性测试等</a:t>
            </a:r>
            <a:endParaRPr lang="en-US" sz="2395" spc="2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just">
              <a:lnSpc>
                <a:spcPts val="362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143000" y="3656965"/>
            <a:ext cx="5123180" cy="18567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基于24年的SpringAI包接入chatgpt</a:t>
            </a:r>
            <a:endParaRPr lang="en-US" sz="2395" spc="2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17525" lvl="1" indent="-259080" algn="just">
              <a:lnSpc>
                <a:spcPts val="3620"/>
              </a:lnSpc>
              <a:buFont typeface="Arial" panose="020B0604020202090204"/>
              <a:buChar char="•"/>
            </a:pPr>
            <a:r>
              <a:rPr lang="zh-CN" alt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定制</a:t>
            </a:r>
            <a:r>
              <a:rPr lang="en-US" altLang="zh-CN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prompt</a:t>
            </a:r>
            <a:r>
              <a:rPr lang="zh-CN" altLang="en-US" sz="2395" spc="2">
                <a:solidFill>
                  <a:srgbClr val="2E34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从自然语言请求中获得相应的参数</a:t>
            </a:r>
            <a:endParaRPr lang="zh-CN" altLang="en-US" sz="2395" spc="2">
              <a:solidFill>
                <a:srgbClr val="2E34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50000"/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40000"/>
            </a:blip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897085" y="495215"/>
            <a:ext cx="4809242" cy="107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zh-CN" altLang="en-US" sz="6000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性能测试</a:t>
            </a:r>
            <a:endParaRPr lang="zh-CN" altLang="en-US" sz="6000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pic>
        <p:nvPicPr>
          <p:cNvPr id="32" name="图片 3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553200" y="3162300"/>
            <a:ext cx="5252720" cy="34093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TextBox 23"/>
          <p:cNvSpPr txBox="1"/>
          <p:nvPr>
            <p:custDataLst>
              <p:tags r:id="rId4"/>
            </p:custDataLst>
          </p:nvPr>
        </p:nvSpPr>
        <p:spPr>
          <a:xfrm>
            <a:off x="897255" y="1638300"/>
            <a:ext cx="12769850" cy="1256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zh-CN" altLang="en-US" sz="3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利用</a:t>
            </a:r>
            <a:r>
              <a:rPr lang="en-US" altLang="zh-CN" sz="3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postman</a:t>
            </a:r>
            <a:r>
              <a:rPr lang="zh-CN" altLang="en-US" sz="3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进行性能</a:t>
            </a:r>
            <a:r>
              <a:rPr lang="en-US" sz="3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测试</a:t>
            </a:r>
            <a:endParaRPr lang="en-US" sz="3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100并行用户同时发送请求，平均响应时间小于800ms，符合预期</a:t>
            </a:r>
            <a:endParaRPr lang="zh-CN" altLang="en-US" sz="2800">
              <a:solidFill>
                <a:schemeClr val="tx1">
                  <a:lumMod val="85000"/>
                  <a:lumOff val="1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2211685" y="3170555"/>
            <a:ext cx="5210810" cy="34188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228090" y="6732905"/>
            <a:ext cx="4972050" cy="331406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629400" y="6710680"/>
            <a:ext cx="5129530" cy="34188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2200890" y="6712585"/>
            <a:ext cx="5279390" cy="3492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1219200" y="3170555"/>
            <a:ext cx="4988560" cy="34245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4254" y="767630"/>
            <a:ext cx="16596927" cy="8751741"/>
          </a:xfrm>
          <a:custGeom>
            <a:avLst/>
            <a:gdLst/>
            <a:ahLst/>
            <a:cxnLst/>
            <a:rect l="l" t="t" r="r" b="b"/>
            <a:pathLst>
              <a:path w="16596927" h="8751741">
                <a:moveTo>
                  <a:pt x="0" y="0"/>
                </a:moveTo>
                <a:lnTo>
                  <a:pt x="16596926" y="0"/>
                </a:lnTo>
                <a:lnTo>
                  <a:pt x="16596926" y="8751740"/>
                </a:lnTo>
                <a:lnTo>
                  <a:pt x="0" y="875174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9121" y="802497"/>
            <a:ext cx="16527192" cy="8699439"/>
          </a:xfrm>
          <a:custGeom>
            <a:avLst/>
            <a:gdLst/>
            <a:ahLst/>
            <a:cxnLst/>
            <a:rect l="l" t="t" r="r" b="b"/>
            <a:pathLst>
              <a:path w="16527192" h="8699439">
                <a:moveTo>
                  <a:pt x="0" y="0"/>
                </a:moveTo>
                <a:lnTo>
                  <a:pt x="16527192" y="0"/>
                </a:lnTo>
                <a:lnTo>
                  <a:pt x="16527192" y="8699440"/>
                </a:lnTo>
                <a:lnTo>
                  <a:pt x="0" y="86994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9144000" y="5825106"/>
            <a:ext cx="687303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 rot="1959792">
            <a:off x="14731612" y="2196279"/>
            <a:ext cx="1018142" cy="10181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2227109" y="2405871"/>
            <a:ext cx="6294025" cy="5335949"/>
          </a:xfrm>
          <a:custGeom>
            <a:avLst/>
            <a:gdLst/>
            <a:ahLst/>
            <a:cxnLst/>
            <a:rect l="l" t="t" r="r" b="b"/>
            <a:pathLst>
              <a:path w="6294025" h="5335949">
                <a:moveTo>
                  <a:pt x="0" y="0"/>
                </a:moveTo>
                <a:lnTo>
                  <a:pt x="6294025" y="0"/>
                </a:lnTo>
                <a:lnTo>
                  <a:pt x="6294025" y="5335950"/>
                </a:lnTo>
                <a:lnTo>
                  <a:pt x="0" y="53359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39866" y="3310907"/>
            <a:ext cx="4721542" cy="3716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30"/>
              </a:lnSpc>
            </a:pPr>
            <a:r>
              <a:rPr lang="en-US" sz="21665" spc="-1841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04</a:t>
            </a:r>
            <a:endParaRPr lang="en-US" sz="21665" spc="-1841">
              <a:solidFill>
                <a:srgbClr val="FFFFFF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042383" y="3878670"/>
            <a:ext cx="6901611" cy="150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25"/>
              </a:lnSpc>
              <a:spcBef>
                <a:spcPct val="0"/>
              </a:spcBef>
            </a:pPr>
            <a:r>
              <a:rPr lang="en-US" sz="880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经验教训</a:t>
            </a:r>
            <a:endParaRPr lang="en-US" sz="880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1"/>
            <a:stretch>
              <a:fillRect t="-8421" b="-20762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398207" y="2250358"/>
            <a:ext cx="8298459" cy="2564954"/>
            <a:chOff x="0" y="0"/>
            <a:chExt cx="11064612" cy="34199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45687" cy="3116054"/>
            </a:xfrm>
            <a:custGeom>
              <a:avLst/>
              <a:gdLst/>
              <a:ahLst/>
              <a:cxnLst/>
              <a:rect l="l" t="t" r="r" b="b"/>
              <a:pathLst>
                <a:path w="5345687" h="3116054">
                  <a:moveTo>
                    <a:pt x="0" y="0"/>
                  </a:moveTo>
                  <a:lnTo>
                    <a:pt x="5345687" y="0"/>
                  </a:lnTo>
                  <a:lnTo>
                    <a:pt x="5345687" y="3116054"/>
                  </a:lnTo>
                  <a:lnTo>
                    <a:pt x="0" y="3116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85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64626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5331892" y="0"/>
              <a:ext cx="5732720" cy="3116054"/>
            </a:xfrm>
            <a:custGeom>
              <a:avLst/>
              <a:gdLst/>
              <a:ahLst/>
              <a:cxnLst/>
              <a:rect l="l" t="t" r="r" b="b"/>
              <a:pathLst>
                <a:path w="5732720" h="3116054">
                  <a:moveTo>
                    <a:pt x="0" y="0"/>
                  </a:moveTo>
                  <a:lnTo>
                    <a:pt x="5732720" y="0"/>
                  </a:lnTo>
                  <a:lnTo>
                    <a:pt x="5732720" y="3116054"/>
                  </a:lnTo>
                  <a:lnTo>
                    <a:pt x="0" y="3116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85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53512"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826887" y="1299885"/>
              <a:ext cx="9410839" cy="21200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00"/>
                </a:lnSpc>
              </a:pPr>
              <a:r>
                <a:rPr lang="en-US" sz="2200">
                  <a:solidFill>
                    <a:srgbClr val="4C505D"/>
                  </a:solidFill>
                  <a:latin typeface="016-上首锐圆体" panose="02010609000101010101" charset="-122"/>
                  <a:ea typeface="016-上首锐圆体" panose="02010609000101010101" charset="-122"/>
                  <a:cs typeface="016-上首锐圆体" panose="02010609000101010101" charset="-122"/>
                </a:rPr>
                <a:t>各成员应分工明确、负责独立板块，防止merge冲突和版本更新不及时问题</a:t>
              </a:r>
              <a:endParaRPr lang="en-US" sz="2200">
                <a:solidFill>
                  <a:srgbClr val="4C505D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endParaRPr>
            </a:p>
            <a:p>
              <a:pPr algn="just">
                <a:lnSpc>
                  <a:spcPts val="360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826887" y="612209"/>
              <a:ext cx="9410839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92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3E67F5"/>
                  </a:solidFill>
                  <a:latin typeface="016-上首锐圆体" panose="02010609000101010101" charset="-122"/>
                  <a:ea typeface="016-上首锐圆体" panose="02010609000101010101" charset="-122"/>
                  <a:cs typeface="016-上首锐圆体" panose="02010609000101010101" charset="-122"/>
                </a:rPr>
                <a:t>git版本管理问题</a:t>
              </a:r>
              <a:endParaRPr lang="en-US" sz="2800">
                <a:solidFill>
                  <a:srgbClr val="3E67F5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398207" y="4587398"/>
            <a:ext cx="8298459" cy="2462401"/>
            <a:chOff x="0" y="0"/>
            <a:chExt cx="11064612" cy="328320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45687" cy="3116054"/>
            </a:xfrm>
            <a:custGeom>
              <a:avLst/>
              <a:gdLst/>
              <a:ahLst/>
              <a:cxnLst/>
              <a:rect l="l" t="t" r="r" b="b"/>
              <a:pathLst>
                <a:path w="5345687" h="3116054">
                  <a:moveTo>
                    <a:pt x="0" y="0"/>
                  </a:moveTo>
                  <a:lnTo>
                    <a:pt x="5345687" y="0"/>
                  </a:lnTo>
                  <a:lnTo>
                    <a:pt x="5345687" y="3116054"/>
                  </a:lnTo>
                  <a:lnTo>
                    <a:pt x="0" y="3116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64626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5331892" y="0"/>
              <a:ext cx="5732720" cy="3116054"/>
            </a:xfrm>
            <a:custGeom>
              <a:avLst/>
              <a:gdLst/>
              <a:ahLst/>
              <a:cxnLst/>
              <a:rect l="l" t="t" r="r" b="b"/>
              <a:pathLst>
                <a:path w="5732720" h="3116054">
                  <a:moveTo>
                    <a:pt x="0" y="0"/>
                  </a:moveTo>
                  <a:lnTo>
                    <a:pt x="5732720" y="0"/>
                  </a:lnTo>
                  <a:lnTo>
                    <a:pt x="5732720" y="3116054"/>
                  </a:lnTo>
                  <a:lnTo>
                    <a:pt x="0" y="3116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53512"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826887" y="1299885"/>
              <a:ext cx="9410839" cy="1983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00"/>
                </a:lnSpc>
              </a:pPr>
              <a:r>
                <a:rPr lang="en-US" sz="2200">
                  <a:solidFill>
                    <a:srgbClr val="4C505D"/>
                  </a:solidFill>
                  <a:latin typeface="016-上首锐圆体" panose="02010609000101010101" charset="-122"/>
                  <a:ea typeface="016-上首锐圆体" panose="02010609000101010101" charset="-122"/>
                  <a:cs typeface="016-上首锐圆体" panose="02010609000101010101" charset="-122"/>
                </a:rPr>
                <a:t>较大模块的开发是多位组员合作进行的，如果出现ddl制定不明确，会导致项目整体进度被拖累</a:t>
              </a:r>
              <a:endParaRPr lang="en-US" sz="2200">
                <a:solidFill>
                  <a:srgbClr val="4C505D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endParaRPr>
            </a:p>
            <a:p>
              <a:pPr algn="just">
                <a:lnSpc>
                  <a:spcPts val="360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826887" y="612209"/>
              <a:ext cx="9410839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92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3E67F5"/>
                  </a:solidFill>
                  <a:latin typeface="016-上首锐圆体" panose="02010609000101010101" charset="-122"/>
                  <a:ea typeface="016-上首锐圆体" panose="02010609000101010101" charset="-122"/>
                  <a:cs typeface="016-上首锐圆体" panose="02010609000101010101" charset="-122"/>
                </a:rPr>
                <a:t>组员迭代分工ddl制定问题</a:t>
              </a:r>
              <a:endParaRPr lang="en-US" sz="2800">
                <a:solidFill>
                  <a:srgbClr val="3E67F5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398207" y="6921260"/>
            <a:ext cx="8298459" cy="2537332"/>
            <a:chOff x="0" y="0"/>
            <a:chExt cx="11064612" cy="338310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345687" cy="3116054"/>
            </a:xfrm>
            <a:custGeom>
              <a:avLst/>
              <a:gdLst/>
              <a:ahLst/>
              <a:cxnLst/>
              <a:rect l="l" t="t" r="r" b="b"/>
              <a:pathLst>
                <a:path w="5345687" h="3116054">
                  <a:moveTo>
                    <a:pt x="0" y="0"/>
                  </a:moveTo>
                  <a:lnTo>
                    <a:pt x="5345687" y="0"/>
                  </a:lnTo>
                  <a:lnTo>
                    <a:pt x="5345687" y="3116054"/>
                  </a:lnTo>
                  <a:lnTo>
                    <a:pt x="0" y="3116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64626"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5331892" y="0"/>
              <a:ext cx="5732720" cy="3116054"/>
            </a:xfrm>
            <a:custGeom>
              <a:avLst/>
              <a:gdLst/>
              <a:ahLst/>
              <a:cxnLst/>
              <a:rect l="l" t="t" r="r" b="b"/>
              <a:pathLst>
                <a:path w="5732720" h="3116054">
                  <a:moveTo>
                    <a:pt x="0" y="0"/>
                  </a:moveTo>
                  <a:lnTo>
                    <a:pt x="5732720" y="0"/>
                  </a:lnTo>
                  <a:lnTo>
                    <a:pt x="5732720" y="3116054"/>
                  </a:lnTo>
                  <a:lnTo>
                    <a:pt x="0" y="3116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53512"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826887" y="1299885"/>
              <a:ext cx="9410839" cy="2083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00"/>
                </a:lnSpc>
              </a:pPr>
              <a:r>
                <a:rPr lang="en-US" sz="2200">
                  <a:solidFill>
                    <a:srgbClr val="4C505D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前期没有制定完善的代码规范，导致调试和测试遇到一点问题，要提前指定完善的代码书写、命名规范。</a:t>
              </a:r>
              <a:endParaRPr lang="en-US" sz="2200">
                <a:solidFill>
                  <a:srgbClr val="4C505D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  <a:p>
              <a:pPr algn="just">
                <a:lnSpc>
                  <a:spcPts val="440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826887" y="612209"/>
              <a:ext cx="9410839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92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3E67F5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代码规范问题</a:t>
              </a:r>
              <a:endParaRPr lang="en-US" sz="2800">
                <a:solidFill>
                  <a:srgbClr val="3E67F5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954971" y="607046"/>
            <a:ext cx="5319221" cy="126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  <a:spcBef>
                <a:spcPct val="0"/>
              </a:spcBef>
            </a:pPr>
            <a:r>
              <a:rPr lang="en-US" sz="7400" spc="37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经验与教训</a:t>
            </a:r>
            <a:endParaRPr lang="en-US" sz="7400" spc="37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9" name="Freeform 19"/>
          <p:cNvSpPr/>
          <p:nvPr/>
        </p:nvSpPr>
        <p:spPr>
          <a:xfrm rot="-5511">
            <a:off x="3693409" y="2574499"/>
            <a:ext cx="3433282" cy="6362839"/>
          </a:xfrm>
          <a:custGeom>
            <a:avLst/>
            <a:gdLst/>
            <a:ahLst/>
            <a:cxnLst/>
            <a:rect l="l" t="t" r="r" b="b"/>
            <a:pathLst>
              <a:path w="3433282" h="6362839">
                <a:moveTo>
                  <a:pt x="0" y="0"/>
                </a:moveTo>
                <a:lnTo>
                  <a:pt x="3433282" y="0"/>
                </a:lnTo>
                <a:lnTo>
                  <a:pt x="3433282" y="6362839"/>
                </a:lnTo>
                <a:lnTo>
                  <a:pt x="0" y="63628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0" name="AutoShape 20"/>
          <p:cNvSpPr/>
          <p:nvPr/>
        </p:nvSpPr>
        <p:spPr>
          <a:xfrm rot="5385079">
            <a:off x="2993144" y="4402897"/>
            <a:ext cx="4753276" cy="2752269"/>
          </a:xfrm>
          <a:prstGeom prst="rect">
            <a:avLst/>
          </a:prstGeom>
          <a:gradFill rotWithShape="1">
            <a:gsLst>
              <a:gs pos="0">
                <a:srgbClr val="BAE5FF">
                  <a:alpha val="100000"/>
                </a:srgbClr>
              </a:gs>
              <a:gs pos="100000">
                <a:srgbClr val="FFCFD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</p:sp>
      <p:grpSp>
        <p:nvGrpSpPr>
          <p:cNvPr id="21" name="Group 21"/>
          <p:cNvGrpSpPr/>
          <p:nvPr/>
        </p:nvGrpSpPr>
        <p:grpSpPr>
          <a:xfrm rot="68383">
            <a:off x="4484318" y="4830191"/>
            <a:ext cx="1851463" cy="1851455"/>
            <a:chOff x="0" y="0"/>
            <a:chExt cx="6350000" cy="634997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23" name="Freeform 23"/>
          <p:cNvSpPr/>
          <p:nvPr/>
        </p:nvSpPr>
        <p:spPr>
          <a:xfrm>
            <a:off x="-3616121" y="6021336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-597318" y="925830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3335208" y="9953625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-4789072" y="1643023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15857399" y="-2157005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11518404" y="-4249537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16009799" y="-2004605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0000"/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40000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50000"/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392785" y="3217142"/>
            <a:ext cx="4591050" cy="1804518"/>
            <a:chOff x="0" y="0"/>
            <a:chExt cx="6121400" cy="2406023"/>
          </a:xfrm>
        </p:grpSpPr>
        <p:sp>
          <p:nvSpPr>
            <p:cNvPr id="5" name="TextBox 5"/>
            <p:cNvSpPr txBox="1"/>
            <p:nvPr/>
          </p:nvSpPr>
          <p:spPr>
            <a:xfrm>
              <a:off x="0" y="1092843"/>
              <a:ext cx="6121400" cy="1313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2400">
                  <a:solidFill>
                    <a:srgbClr val="545454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担任组长，负责后端书写和数据库设计、单元测试、性能测试书写</a:t>
              </a:r>
              <a:endParaRPr lang="en-US" sz="2400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  <p:grpSp>
          <p:nvGrpSpPr>
            <p:cNvPr id="6" name="Group 6"/>
            <p:cNvGrpSpPr/>
            <p:nvPr/>
          </p:nvGrpSpPr>
          <p:grpSpPr>
            <a:xfrm>
              <a:off x="1530515" y="0"/>
              <a:ext cx="3060371" cy="783382"/>
              <a:chOff x="0" y="0"/>
              <a:chExt cx="604518" cy="154742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04518" cy="154742"/>
              </a:xfrm>
              <a:custGeom>
                <a:avLst/>
                <a:gdLst/>
                <a:ahLst/>
                <a:cxnLst/>
                <a:rect l="l" t="t" r="r" b="b"/>
                <a:pathLst>
                  <a:path w="604518" h="154742">
                    <a:moveTo>
                      <a:pt x="0" y="0"/>
                    </a:moveTo>
                    <a:lnTo>
                      <a:pt x="604518" y="0"/>
                    </a:lnTo>
                    <a:lnTo>
                      <a:pt x="604518" y="154742"/>
                    </a:lnTo>
                    <a:lnTo>
                      <a:pt x="0" y="154742"/>
                    </a:lnTo>
                    <a:close/>
                  </a:path>
                </a:pathLst>
              </a:custGeom>
              <a:solidFill>
                <a:srgbClr val="447BF8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66675"/>
                <a:ext cx="604518" cy="22141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0"/>
                  </a:lnSpc>
                </a:pPr>
                <a:endParaRPr>
                  <a:latin typeface="016-上首锐圆体" panose="02010609000101010101" charset="-122"/>
                  <a:ea typeface="016-上首锐圆体" panose="02010609000101010101" charset="-122"/>
                </a:endParaRPr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1498304" y="45143"/>
              <a:ext cx="3124792" cy="6885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林承亮</a:t>
              </a:r>
              <a:endParaRPr lang="en-US" sz="3200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563882"/>
            <a:ext cx="5319221" cy="126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  <a:spcBef>
                <a:spcPct val="0"/>
              </a:spcBef>
            </a:pPr>
            <a:r>
              <a:rPr lang="en-US" sz="7400" spc="37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人员与分工</a:t>
            </a:r>
            <a:endParaRPr lang="en-US" sz="7400" spc="37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7001803" y="3217142"/>
            <a:ext cx="4591050" cy="1254925"/>
            <a:chOff x="0" y="0"/>
            <a:chExt cx="6121400" cy="1673233"/>
          </a:xfrm>
        </p:grpSpPr>
        <p:sp>
          <p:nvSpPr>
            <p:cNvPr id="12" name="TextBox 12"/>
            <p:cNvSpPr txBox="1"/>
            <p:nvPr/>
          </p:nvSpPr>
          <p:spPr>
            <a:xfrm>
              <a:off x="0" y="1092843"/>
              <a:ext cx="6121400" cy="5803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2400">
                  <a:solidFill>
                    <a:srgbClr val="545454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前端交互逻辑设计、前端功能测试</a:t>
              </a:r>
              <a:endParaRPr lang="en-US" sz="2400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  <p:grpSp>
          <p:nvGrpSpPr>
            <p:cNvPr id="13" name="Group 13"/>
            <p:cNvGrpSpPr/>
            <p:nvPr/>
          </p:nvGrpSpPr>
          <p:grpSpPr>
            <a:xfrm>
              <a:off x="1530515" y="0"/>
              <a:ext cx="3060371" cy="783382"/>
              <a:chOff x="0" y="0"/>
              <a:chExt cx="604518" cy="154742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04518" cy="154742"/>
              </a:xfrm>
              <a:custGeom>
                <a:avLst/>
                <a:gdLst/>
                <a:ahLst/>
                <a:cxnLst/>
                <a:rect l="l" t="t" r="r" b="b"/>
                <a:pathLst>
                  <a:path w="604518" h="154742">
                    <a:moveTo>
                      <a:pt x="0" y="0"/>
                    </a:moveTo>
                    <a:lnTo>
                      <a:pt x="604518" y="0"/>
                    </a:lnTo>
                    <a:lnTo>
                      <a:pt x="604518" y="154742"/>
                    </a:lnTo>
                    <a:lnTo>
                      <a:pt x="0" y="154742"/>
                    </a:lnTo>
                    <a:close/>
                  </a:path>
                </a:pathLst>
              </a:custGeom>
              <a:solidFill>
                <a:srgbClr val="447BF8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66675"/>
                <a:ext cx="604518" cy="22141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0"/>
                  </a:lnSpc>
                </a:pPr>
                <a:endParaRPr>
                  <a:latin typeface="016-上首锐圆体" panose="02010609000101010101" charset="-122"/>
                  <a:ea typeface="016-上首锐圆体" panose="02010609000101010101" charset="-122"/>
                </a:endParaRPr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1498304" y="45143"/>
              <a:ext cx="3124792" cy="6885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刘安源</a:t>
              </a:r>
              <a:endParaRPr lang="en-US" sz="3200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821971" y="3217142"/>
            <a:ext cx="4591050" cy="1740700"/>
            <a:chOff x="0" y="0"/>
            <a:chExt cx="6121400" cy="2320933"/>
          </a:xfrm>
        </p:grpSpPr>
        <p:sp>
          <p:nvSpPr>
            <p:cNvPr id="18" name="TextBox 18"/>
            <p:cNvSpPr txBox="1"/>
            <p:nvPr/>
          </p:nvSpPr>
          <p:spPr>
            <a:xfrm>
              <a:off x="0" y="1092843"/>
              <a:ext cx="6121400" cy="12280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2400">
                  <a:solidFill>
                    <a:srgbClr val="545454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数据库书写、教务网站信息获取，负责项目建模文档</a:t>
              </a:r>
              <a:endParaRPr lang="en-US" sz="2400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  <p:grpSp>
          <p:nvGrpSpPr>
            <p:cNvPr id="19" name="Group 19"/>
            <p:cNvGrpSpPr/>
            <p:nvPr/>
          </p:nvGrpSpPr>
          <p:grpSpPr>
            <a:xfrm>
              <a:off x="1530515" y="0"/>
              <a:ext cx="3060371" cy="783382"/>
              <a:chOff x="0" y="0"/>
              <a:chExt cx="604518" cy="154742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604518" cy="154742"/>
              </a:xfrm>
              <a:custGeom>
                <a:avLst/>
                <a:gdLst/>
                <a:ahLst/>
                <a:cxnLst/>
                <a:rect l="l" t="t" r="r" b="b"/>
                <a:pathLst>
                  <a:path w="604518" h="154742">
                    <a:moveTo>
                      <a:pt x="0" y="0"/>
                    </a:moveTo>
                    <a:lnTo>
                      <a:pt x="604518" y="0"/>
                    </a:lnTo>
                    <a:lnTo>
                      <a:pt x="604518" y="154742"/>
                    </a:lnTo>
                    <a:lnTo>
                      <a:pt x="0" y="154742"/>
                    </a:lnTo>
                    <a:close/>
                  </a:path>
                </a:pathLst>
              </a:custGeom>
              <a:solidFill>
                <a:srgbClr val="447BF8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604518" cy="22141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0"/>
                  </a:lnSpc>
                </a:pPr>
                <a:endParaRPr>
                  <a:latin typeface="016-上首锐圆体" panose="02010609000101010101" charset="-122"/>
                  <a:ea typeface="016-上首锐圆体" panose="02010609000101010101" charset="-122"/>
                </a:endParaRPr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1498304" y="45143"/>
              <a:ext cx="3124792" cy="6885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张佳豪</a:t>
              </a:r>
              <a:endParaRPr lang="en-US" sz="3200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912239" y="6557939"/>
            <a:ext cx="4591050" cy="1740700"/>
            <a:chOff x="0" y="0"/>
            <a:chExt cx="6121400" cy="2320933"/>
          </a:xfrm>
        </p:grpSpPr>
        <p:sp>
          <p:nvSpPr>
            <p:cNvPr id="24" name="TextBox 24"/>
            <p:cNvSpPr txBox="1"/>
            <p:nvPr/>
          </p:nvSpPr>
          <p:spPr>
            <a:xfrm>
              <a:off x="0" y="1092843"/>
              <a:ext cx="6121400" cy="12280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2400">
                  <a:solidFill>
                    <a:srgbClr val="545454"/>
                  </a:solidFill>
                  <a:latin typeface="016-上首锐圆体" panose="02010609000101010101" charset="-122"/>
                  <a:ea typeface="016-上首锐圆体" panose="02010609000101010101" charset="-122"/>
                  <a:cs typeface="016-上首锐圆体" panose="02010609000101010101" charset="-122"/>
                </a:rPr>
                <a:t>自然语言处理、jaccount单点登录、文档书写</a:t>
              </a:r>
              <a:endParaRPr lang="en-US" sz="2400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endParaRPr>
            </a:p>
          </p:txBody>
        </p:sp>
        <p:grpSp>
          <p:nvGrpSpPr>
            <p:cNvPr id="25" name="Group 25"/>
            <p:cNvGrpSpPr/>
            <p:nvPr/>
          </p:nvGrpSpPr>
          <p:grpSpPr>
            <a:xfrm>
              <a:off x="1530515" y="0"/>
              <a:ext cx="3060371" cy="783382"/>
              <a:chOff x="0" y="0"/>
              <a:chExt cx="604518" cy="154742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604518" cy="154742"/>
              </a:xfrm>
              <a:custGeom>
                <a:avLst/>
                <a:gdLst/>
                <a:ahLst/>
                <a:cxnLst/>
                <a:rect l="l" t="t" r="r" b="b"/>
                <a:pathLst>
                  <a:path w="604518" h="154742">
                    <a:moveTo>
                      <a:pt x="0" y="0"/>
                    </a:moveTo>
                    <a:lnTo>
                      <a:pt x="604518" y="0"/>
                    </a:lnTo>
                    <a:lnTo>
                      <a:pt x="604518" y="154742"/>
                    </a:lnTo>
                    <a:lnTo>
                      <a:pt x="0" y="154742"/>
                    </a:lnTo>
                    <a:close/>
                  </a:path>
                </a:pathLst>
              </a:custGeom>
              <a:solidFill>
                <a:srgbClr val="447BF8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-66675"/>
                <a:ext cx="604518" cy="22141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0"/>
                  </a:lnSpc>
                </a:pPr>
                <a:endParaRPr>
                  <a:latin typeface="016-上首锐圆体" panose="02010609000101010101" charset="-122"/>
                  <a:ea typeface="016-上首锐圆体" panose="02010609000101010101" charset="-122"/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1498304" y="45143"/>
              <a:ext cx="3124792" cy="6885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赵异升</a:t>
              </a:r>
              <a:endParaRPr lang="en-US" sz="3200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0091366" y="6557939"/>
            <a:ext cx="4591050" cy="1740700"/>
            <a:chOff x="0" y="0"/>
            <a:chExt cx="6121400" cy="2320933"/>
          </a:xfrm>
        </p:grpSpPr>
        <p:sp>
          <p:nvSpPr>
            <p:cNvPr id="30" name="TextBox 30"/>
            <p:cNvSpPr txBox="1"/>
            <p:nvPr/>
          </p:nvSpPr>
          <p:spPr>
            <a:xfrm>
              <a:off x="0" y="1092843"/>
              <a:ext cx="6121400" cy="12280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2400">
                  <a:solidFill>
                    <a:srgbClr val="545454"/>
                  </a:solidFill>
                  <a:latin typeface="016-上首锐圆体" panose="02010609000101010101" charset="-122"/>
                  <a:ea typeface="016-上首锐圆体" panose="02010609000101010101" charset="-122"/>
                  <a:cs typeface="016-上首锐圆体" panose="02010609000101010101" charset="-122"/>
                </a:rPr>
                <a:t>界面原型设计，前端框架搭建、手机端权限获取、PPT制作</a:t>
              </a:r>
              <a:endParaRPr lang="en-US" sz="2400">
                <a:solidFill>
                  <a:srgbClr val="545454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endParaRPr>
            </a:p>
          </p:txBody>
        </p:sp>
        <p:grpSp>
          <p:nvGrpSpPr>
            <p:cNvPr id="31" name="Group 31"/>
            <p:cNvGrpSpPr/>
            <p:nvPr/>
          </p:nvGrpSpPr>
          <p:grpSpPr>
            <a:xfrm>
              <a:off x="1530515" y="0"/>
              <a:ext cx="3060371" cy="783382"/>
              <a:chOff x="0" y="0"/>
              <a:chExt cx="604518" cy="154742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604518" cy="154742"/>
              </a:xfrm>
              <a:custGeom>
                <a:avLst/>
                <a:gdLst/>
                <a:ahLst/>
                <a:cxnLst/>
                <a:rect l="l" t="t" r="r" b="b"/>
                <a:pathLst>
                  <a:path w="604518" h="154742">
                    <a:moveTo>
                      <a:pt x="0" y="0"/>
                    </a:moveTo>
                    <a:lnTo>
                      <a:pt x="604518" y="0"/>
                    </a:lnTo>
                    <a:lnTo>
                      <a:pt x="604518" y="154742"/>
                    </a:lnTo>
                    <a:lnTo>
                      <a:pt x="0" y="154742"/>
                    </a:lnTo>
                    <a:close/>
                  </a:path>
                </a:pathLst>
              </a:custGeom>
              <a:solidFill>
                <a:srgbClr val="447BF8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66675"/>
                <a:ext cx="604518" cy="22141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0"/>
                  </a:lnSpc>
                </a:pPr>
                <a:endParaRPr>
                  <a:latin typeface="016-上首锐圆体" panose="02010609000101010101" charset="-122"/>
                  <a:ea typeface="016-上首锐圆体" panose="02010609000101010101" charset="-122"/>
                </a:endParaRPr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1498304" y="45143"/>
              <a:ext cx="3124792" cy="6885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016-上首锐圆体" panose="02010609000101010101" charset="-122"/>
                  <a:ea typeface="016-上首锐圆体" panose="02010609000101010101" charset="-122"/>
                </a:rPr>
                <a:t>丁牧云</a:t>
              </a:r>
              <a:endParaRPr lang="en-US" sz="3200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37302" y="7402114"/>
            <a:ext cx="3550115" cy="726792"/>
            <a:chOff x="0" y="0"/>
            <a:chExt cx="198511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5115" cy="406400"/>
            </a:xfrm>
            <a:custGeom>
              <a:avLst/>
              <a:gdLst/>
              <a:ahLst/>
              <a:cxnLst/>
              <a:rect l="l" t="t" r="r" b="b"/>
              <a:pathLst>
                <a:path w="1985115" h="406400">
                  <a:moveTo>
                    <a:pt x="1781915" y="0"/>
                  </a:moveTo>
                  <a:cubicBezTo>
                    <a:pt x="1894140" y="0"/>
                    <a:pt x="1985115" y="90976"/>
                    <a:pt x="1985115" y="203200"/>
                  </a:cubicBezTo>
                  <a:cubicBezTo>
                    <a:pt x="1985115" y="315424"/>
                    <a:pt x="1894140" y="406400"/>
                    <a:pt x="178191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447BF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985115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483184" y="6423241"/>
            <a:ext cx="3858351" cy="47625"/>
            <a:chOff x="0" y="0"/>
            <a:chExt cx="1229814" cy="1518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9814" cy="15180"/>
            </a:xfrm>
            <a:custGeom>
              <a:avLst/>
              <a:gdLst/>
              <a:ahLst/>
              <a:cxnLst/>
              <a:rect l="l" t="t" r="r" b="b"/>
              <a:pathLst>
                <a:path w="1229814" h="15180">
                  <a:moveTo>
                    <a:pt x="0" y="0"/>
                  </a:moveTo>
                  <a:lnTo>
                    <a:pt x="1229814" y="0"/>
                  </a:lnTo>
                  <a:lnTo>
                    <a:pt x="1229814" y="15180"/>
                  </a:lnTo>
                  <a:lnTo>
                    <a:pt x="0" y="15180"/>
                  </a:lnTo>
                  <a:close/>
                </a:path>
              </a:pathLst>
            </a:custGeom>
            <a:solidFill>
              <a:srgbClr val="447BF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229814" cy="43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-427921" y="2548605"/>
            <a:ext cx="11680562" cy="2193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100"/>
              </a:lnSpc>
            </a:pPr>
            <a:r>
              <a:rPr lang="en-US" sz="10000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谢 谢</a:t>
            </a:r>
            <a:endParaRPr lang="en-US" sz="10000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611457" y="1830949"/>
            <a:ext cx="1393931" cy="1393931"/>
          </a:xfrm>
          <a:custGeom>
            <a:avLst/>
            <a:gdLst/>
            <a:ahLst/>
            <a:cxnLst/>
            <a:rect l="l" t="t" r="r" b="b"/>
            <a:pathLst>
              <a:path w="1393931" h="1393931">
                <a:moveTo>
                  <a:pt x="0" y="0"/>
                </a:moveTo>
                <a:lnTo>
                  <a:pt x="1393930" y="0"/>
                </a:lnTo>
                <a:lnTo>
                  <a:pt x="1393930" y="1393931"/>
                </a:lnTo>
                <a:lnTo>
                  <a:pt x="0" y="1393931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8682969" y="3983706"/>
            <a:ext cx="596721" cy="596721"/>
          </a:xfrm>
          <a:custGeom>
            <a:avLst/>
            <a:gdLst/>
            <a:ahLst/>
            <a:cxnLst/>
            <a:rect l="l" t="t" r="r" b="b"/>
            <a:pathLst>
              <a:path w="596721" h="596721">
                <a:moveTo>
                  <a:pt x="0" y="0"/>
                </a:moveTo>
                <a:lnTo>
                  <a:pt x="596721" y="0"/>
                </a:lnTo>
                <a:lnTo>
                  <a:pt x="596721" y="596721"/>
                </a:lnTo>
                <a:lnTo>
                  <a:pt x="0" y="596721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10133795">
            <a:off x="16133720" y="-893582"/>
            <a:ext cx="2490717" cy="2490717"/>
          </a:xfrm>
          <a:custGeom>
            <a:avLst/>
            <a:gdLst/>
            <a:ahLst/>
            <a:cxnLst/>
            <a:rect l="l" t="t" r="r" b="b"/>
            <a:pathLst>
              <a:path w="2490717" h="2490717">
                <a:moveTo>
                  <a:pt x="0" y="0"/>
                </a:moveTo>
                <a:lnTo>
                  <a:pt x="2490717" y="0"/>
                </a:lnTo>
                <a:lnTo>
                  <a:pt x="2490717" y="2490717"/>
                </a:lnTo>
                <a:lnTo>
                  <a:pt x="0" y="24907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320330" y="7439289"/>
            <a:ext cx="2184059" cy="595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0"/>
              </a:lnSpc>
            </a:pPr>
            <a:r>
              <a:rPr lang="en-US" sz="3565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第八小组</a:t>
            </a:r>
            <a:endParaRPr lang="en-US" sz="3565">
              <a:solidFill>
                <a:srgbClr val="FFFFFF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26873" y="256527"/>
            <a:ext cx="4545963" cy="846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00"/>
              </a:lnSpc>
            </a:pPr>
            <a:r>
              <a:rPr lang="en-US" sz="4930" spc="483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2024.06</a:t>
            </a:r>
            <a:endParaRPr lang="en-US" sz="4930" spc="483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4" name="AutoShape 14"/>
          <p:cNvSpPr/>
          <p:nvPr/>
        </p:nvSpPr>
        <p:spPr>
          <a:xfrm rot="6949334">
            <a:off x="10880188" y="2308441"/>
            <a:ext cx="13293239" cy="8229600"/>
          </a:xfrm>
          <a:prstGeom prst="rect">
            <a:avLst/>
          </a:prstGeom>
          <a:gradFill rotWithShape="1">
            <a:gsLst>
              <a:gs pos="0">
                <a:srgbClr val="BAE5FF">
                  <a:alpha val="100000"/>
                </a:srgbClr>
              </a:gs>
              <a:gs pos="100000">
                <a:srgbClr val="FFCFD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</p:sp>
      <p:sp>
        <p:nvSpPr>
          <p:cNvPr id="15" name="Freeform 15"/>
          <p:cNvSpPr/>
          <p:nvPr/>
        </p:nvSpPr>
        <p:spPr>
          <a:xfrm rot="-3909800">
            <a:off x="8906254" y="5315024"/>
            <a:ext cx="8718106" cy="1391264"/>
          </a:xfrm>
          <a:custGeom>
            <a:avLst/>
            <a:gdLst/>
            <a:ahLst/>
            <a:cxnLst/>
            <a:rect l="l" t="t" r="r" b="b"/>
            <a:pathLst>
              <a:path w="8718106" h="1391264">
                <a:moveTo>
                  <a:pt x="0" y="0"/>
                </a:moveTo>
                <a:lnTo>
                  <a:pt x="8718106" y="0"/>
                </a:lnTo>
                <a:lnTo>
                  <a:pt x="8718106" y="1391265"/>
                </a:lnTo>
                <a:lnTo>
                  <a:pt x="0" y="13912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4000"/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1490776">
            <a:off x="11155374" y="595990"/>
            <a:ext cx="4991499" cy="9250654"/>
          </a:xfrm>
          <a:custGeom>
            <a:avLst/>
            <a:gdLst/>
            <a:ahLst/>
            <a:cxnLst/>
            <a:rect l="l" t="t" r="r" b="b"/>
            <a:pathLst>
              <a:path w="4991499" h="9250654">
                <a:moveTo>
                  <a:pt x="0" y="0"/>
                </a:moveTo>
                <a:lnTo>
                  <a:pt x="4991499" y="0"/>
                </a:lnTo>
                <a:lnTo>
                  <a:pt x="4991499" y="9250654"/>
                </a:lnTo>
                <a:lnTo>
                  <a:pt x="0" y="92506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1490776">
            <a:off x="13588812" y="963889"/>
            <a:ext cx="2770141" cy="9223471"/>
          </a:xfrm>
          <a:custGeom>
            <a:avLst/>
            <a:gdLst/>
            <a:ahLst/>
            <a:cxnLst/>
            <a:rect l="l" t="t" r="r" b="b"/>
            <a:pathLst>
              <a:path w="2770141" h="9223471">
                <a:moveTo>
                  <a:pt x="0" y="0"/>
                </a:moveTo>
                <a:lnTo>
                  <a:pt x="2770141" y="0"/>
                </a:lnTo>
                <a:lnTo>
                  <a:pt x="2770141" y="9223472"/>
                </a:lnTo>
                <a:lnTo>
                  <a:pt x="0" y="92234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l="-79659"/>
            </a:stretch>
          </a:blipFill>
        </p:spPr>
      </p:sp>
      <p:sp>
        <p:nvSpPr>
          <p:cNvPr id="18" name="Freeform 18"/>
          <p:cNvSpPr/>
          <p:nvPr/>
        </p:nvSpPr>
        <p:spPr>
          <a:xfrm rot="1490776" flipH="1">
            <a:off x="14579627" y="6778708"/>
            <a:ext cx="3325701" cy="9223471"/>
          </a:xfrm>
          <a:custGeom>
            <a:avLst/>
            <a:gdLst/>
            <a:ahLst/>
            <a:cxnLst/>
            <a:rect l="l" t="t" r="r" b="b"/>
            <a:pathLst>
              <a:path w="3325701" h="9223471">
                <a:moveTo>
                  <a:pt x="3325701" y="0"/>
                </a:moveTo>
                <a:lnTo>
                  <a:pt x="0" y="0"/>
                </a:lnTo>
                <a:lnTo>
                  <a:pt x="0" y="9223471"/>
                </a:lnTo>
                <a:lnTo>
                  <a:pt x="3325701" y="9223471"/>
                </a:lnTo>
                <a:lnTo>
                  <a:pt x="3325701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l="-49647"/>
            </a:stretch>
          </a:blipFill>
        </p:spPr>
      </p:sp>
      <p:sp>
        <p:nvSpPr>
          <p:cNvPr id="19" name="AutoShape 19"/>
          <p:cNvSpPr/>
          <p:nvPr/>
        </p:nvSpPr>
        <p:spPr>
          <a:xfrm rot="6881366">
            <a:off x="10128580" y="3226401"/>
            <a:ext cx="6910580" cy="4001404"/>
          </a:xfrm>
          <a:prstGeom prst="rect">
            <a:avLst/>
          </a:prstGeom>
          <a:gradFill rotWithShape="1">
            <a:gsLst>
              <a:gs pos="0">
                <a:srgbClr val="BAE5FF">
                  <a:alpha val="100000"/>
                </a:srgbClr>
              </a:gs>
              <a:gs pos="100000">
                <a:srgbClr val="FFCFD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</p:sp>
      <p:grpSp>
        <p:nvGrpSpPr>
          <p:cNvPr id="20" name="Group 20"/>
          <p:cNvGrpSpPr/>
          <p:nvPr/>
        </p:nvGrpSpPr>
        <p:grpSpPr>
          <a:xfrm rot="1564670">
            <a:off x="12305243" y="3875442"/>
            <a:ext cx="2691760" cy="2691750"/>
            <a:chOff x="0" y="0"/>
            <a:chExt cx="6350000" cy="63499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20342" y="7172856"/>
            <a:ext cx="3550115" cy="726792"/>
            <a:chOff x="0" y="0"/>
            <a:chExt cx="198511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5115" cy="406400"/>
            </a:xfrm>
            <a:custGeom>
              <a:avLst/>
              <a:gdLst/>
              <a:ahLst/>
              <a:cxnLst/>
              <a:rect l="l" t="t" r="r" b="b"/>
              <a:pathLst>
                <a:path w="1985115" h="406400">
                  <a:moveTo>
                    <a:pt x="1781915" y="0"/>
                  </a:moveTo>
                  <a:cubicBezTo>
                    <a:pt x="1894140" y="0"/>
                    <a:pt x="1985115" y="90976"/>
                    <a:pt x="1985115" y="203200"/>
                  </a:cubicBezTo>
                  <a:cubicBezTo>
                    <a:pt x="1985115" y="315424"/>
                    <a:pt x="1894140" y="406400"/>
                    <a:pt x="178191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447BF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985115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20342" y="4402787"/>
            <a:ext cx="9733938" cy="39352"/>
            <a:chOff x="0" y="0"/>
            <a:chExt cx="3102604" cy="1254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02604" cy="12543"/>
            </a:xfrm>
            <a:custGeom>
              <a:avLst/>
              <a:gdLst/>
              <a:ahLst/>
              <a:cxnLst/>
              <a:rect l="l" t="t" r="r" b="b"/>
              <a:pathLst>
                <a:path w="3102604" h="12543">
                  <a:moveTo>
                    <a:pt x="0" y="0"/>
                  </a:moveTo>
                  <a:lnTo>
                    <a:pt x="3102604" y="0"/>
                  </a:lnTo>
                  <a:lnTo>
                    <a:pt x="3102604" y="12543"/>
                  </a:lnTo>
                  <a:lnTo>
                    <a:pt x="0" y="12543"/>
                  </a:lnTo>
                  <a:close/>
                </a:path>
              </a:pathLst>
            </a:custGeom>
            <a:solidFill>
              <a:srgbClr val="447BF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3102604" cy="411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20342" y="1962623"/>
            <a:ext cx="11680562" cy="4261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7680"/>
              </a:lnSpc>
            </a:pPr>
            <a:r>
              <a:rPr lang="en-US" sz="925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NSD课表小助手</a:t>
            </a:r>
            <a:endParaRPr lang="en-US" sz="925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just">
              <a:lnSpc>
                <a:spcPts val="17680"/>
              </a:lnSpc>
            </a:pPr>
            <a:r>
              <a:rPr lang="en-US" sz="925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大作业验收</a:t>
            </a:r>
            <a:endParaRPr lang="en-US" sz="925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0082281" y="2137854"/>
            <a:ext cx="151140" cy="151140"/>
          </a:xfrm>
          <a:custGeom>
            <a:avLst/>
            <a:gdLst/>
            <a:ahLst/>
            <a:cxnLst/>
            <a:rect l="l" t="t" r="r" b="b"/>
            <a:pathLst>
              <a:path w="151140" h="151140">
                <a:moveTo>
                  <a:pt x="0" y="0"/>
                </a:moveTo>
                <a:lnTo>
                  <a:pt x="151140" y="0"/>
                </a:lnTo>
                <a:lnTo>
                  <a:pt x="151140" y="151141"/>
                </a:lnTo>
                <a:lnTo>
                  <a:pt x="0" y="151141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655920" y="2456709"/>
            <a:ext cx="596721" cy="596721"/>
          </a:xfrm>
          <a:custGeom>
            <a:avLst/>
            <a:gdLst/>
            <a:ahLst/>
            <a:cxnLst/>
            <a:rect l="l" t="t" r="r" b="b"/>
            <a:pathLst>
              <a:path w="596721" h="596721">
                <a:moveTo>
                  <a:pt x="0" y="0"/>
                </a:moveTo>
                <a:lnTo>
                  <a:pt x="596721" y="0"/>
                </a:lnTo>
                <a:lnTo>
                  <a:pt x="596721" y="596721"/>
                </a:lnTo>
                <a:lnTo>
                  <a:pt x="0" y="596721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10133795">
            <a:off x="16133720" y="-893582"/>
            <a:ext cx="2490717" cy="2490717"/>
          </a:xfrm>
          <a:custGeom>
            <a:avLst/>
            <a:gdLst/>
            <a:ahLst/>
            <a:cxnLst/>
            <a:rect l="l" t="t" r="r" b="b"/>
            <a:pathLst>
              <a:path w="2490717" h="2490717">
                <a:moveTo>
                  <a:pt x="0" y="0"/>
                </a:moveTo>
                <a:lnTo>
                  <a:pt x="2490717" y="0"/>
                </a:lnTo>
                <a:lnTo>
                  <a:pt x="2490717" y="2490717"/>
                </a:lnTo>
                <a:lnTo>
                  <a:pt x="0" y="24907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903370" y="7210032"/>
            <a:ext cx="2184059" cy="595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0"/>
              </a:lnSpc>
            </a:pPr>
            <a:r>
              <a:rPr lang="en-US" sz="3565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第八小组</a:t>
            </a:r>
            <a:endParaRPr lang="en-US" sz="3565">
              <a:solidFill>
                <a:srgbClr val="FFFFFF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20342" y="1156736"/>
            <a:ext cx="4545963" cy="846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00"/>
              </a:lnSpc>
            </a:pPr>
            <a:r>
              <a:rPr lang="en-US" sz="4930" spc="483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2024.06</a:t>
            </a:r>
            <a:endParaRPr lang="en-US" sz="4930" spc="483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4" name="AutoShape 14"/>
          <p:cNvSpPr/>
          <p:nvPr/>
        </p:nvSpPr>
        <p:spPr>
          <a:xfrm rot="6949334">
            <a:off x="10880188" y="2308441"/>
            <a:ext cx="13293239" cy="8229600"/>
          </a:xfrm>
          <a:prstGeom prst="rect">
            <a:avLst/>
          </a:prstGeom>
          <a:gradFill rotWithShape="1">
            <a:gsLst>
              <a:gs pos="0">
                <a:srgbClr val="BAE5FF">
                  <a:alpha val="100000"/>
                </a:srgbClr>
              </a:gs>
              <a:gs pos="100000">
                <a:srgbClr val="FFCFD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</p:sp>
      <p:sp>
        <p:nvSpPr>
          <p:cNvPr id="15" name="Freeform 15"/>
          <p:cNvSpPr/>
          <p:nvPr/>
        </p:nvSpPr>
        <p:spPr>
          <a:xfrm rot="-3909800">
            <a:off x="8906254" y="5315024"/>
            <a:ext cx="8718106" cy="1391264"/>
          </a:xfrm>
          <a:custGeom>
            <a:avLst/>
            <a:gdLst/>
            <a:ahLst/>
            <a:cxnLst/>
            <a:rect l="l" t="t" r="r" b="b"/>
            <a:pathLst>
              <a:path w="8718106" h="1391264">
                <a:moveTo>
                  <a:pt x="0" y="0"/>
                </a:moveTo>
                <a:lnTo>
                  <a:pt x="8718106" y="0"/>
                </a:lnTo>
                <a:lnTo>
                  <a:pt x="8718106" y="1391265"/>
                </a:lnTo>
                <a:lnTo>
                  <a:pt x="0" y="13912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4000"/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1490776">
            <a:off x="11155374" y="595990"/>
            <a:ext cx="4991499" cy="9250654"/>
          </a:xfrm>
          <a:custGeom>
            <a:avLst/>
            <a:gdLst/>
            <a:ahLst/>
            <a:cxnLst/>
            <a:rect l="l" t="t" r="r" b="b"/>
            <a:pathLst>
              <a:path w="4991499" h="9250654">
                <a:moveTo>
                  <a:pt x="0" y="0"/>
                </a:moveTo>
                <a:lnTo>
                  <a:pt x="4991499" y="0"/>
                </a:lnTo>
                <a:lnTo>
                  <a:pt x="4991499" y="9250654"/>
                </a:lnTo>
                <a:lnTo>
                  <a:pt x="0" y="92506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1490776">
            <a:off x="13588812" y="963889"/>
            <a:ext cx="2770141" cy="9223471"/>
          </a:xfrm>
          <a:custGeom>
            <a:avLst/>
            <a:gdLst/>
            <a:ahLst/>
            <a:cxnLst/>
            <a:rect l="l" t="t" r="r" b="b"/>
            <a:pathLst>
              <a:path w="2770141" h="9223471">
                <a:moveTo>
                  <a:pt x="0" y="0"/>
                </a:moveTo>
                <a:lnTo>
                  <a:pt x="2770141" y="0"/>
                </a:lnTo>
                <a:lnTo>
                  <a:pt x="2770141" y="9223472"/>
                </a:lnTo>
                <a:lnTo>
                  <a:pt x="0" y="92234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l="-79659"/>
            </a:stretch>
          </a:blipFill>
        </p:spPr>
      </p:sp>
      <p:sp>
        <p:nvSpPr>
          <p:cNvPr id="18" name="Freeform 18"/>
          <p:cNvSpPr/>
          <p:nvPr/>
        </p:nvSpPr>
        <p:spPr>
          <a:xfrm rot="1490776" flipH="1">
            <a:off x="14579627" y="6778708"/>
            <a:ext cx="3325701" cy="9223471"/>
          </a:xfrm>
          <a:custGeom>
            <a:avLst/>
            <a:gdLst/>
            <a:ahLst/>
            <a:cxnLst/>
            <a:rect l="l" t="t" r="r" b="b"/>
            <a:pathLst>
              <a:path w="3325701" h="9223471">
                <a:moveTo>
                  <a:pt x="3325701" y="0"/>
                </a:moveTo>
                <a:lnTo>
                  <a:pt x="0" y="0"/>
                </a:lnTo>
                <a:lnTo>
                  <a:pt x="0" y="9223471"/>
                </a:lnTo>
                <a:lnTo>
                  <a:pt x="3325701" y="9223471"/>
                </a:lnTo>
                <a:lnTo>
                  <a:pt x="3325701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l="-49647"/>
            </a:stretch>
          </a:blipFill>
        </p:spPr>
      </p:sp>
      <p:sp>
        <p:nvSpPr>
          <p:cNvPr id="19" name="AutoShape 19"/>
          <p:cNvSpPr/>
          <p:nvPr/>
        </p:nvSpPr>
        <p:spPr>
          <a:xfrm rot="6881366">
            <a:off x="10128580" y="3226401"/>
            <a:ext cx="6910580" cy="4001404"/>
          </a:xfrm>
          <a:prstGeom prst="rect">
            <a:avLst/>
          </a:prstGeom>
          <a:gradFill rotWithShape="1">
            <a:gsLst>
              <a:gs pos="0">
                <a:srgbClr val="BAE5FF">
                  <a:alpha val="100000"/>
                </a:srgbClr>
              </a:gs>
              <a:gs pos="100000">
                <a:srgbClr val="FFCFD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</p:sp>
      <p:grpSp>
        <p:nvGrpSpPr>
          <p:cNvPr id="20" name="Group 20"/>
          <p:cNvGrpSpPr/>
          <p:nvPr/>
        </p:nvGrpSpPr>
        <p:grpSpPr>
          <a:xfrm rot="1564670">
            <a:off x="12305243" y="3875442"/>
            <a:ext cx="2691760" cy="2691750"/>
            <a:chOff x="0" y="0"/>
            <a:chExt cx="6350000" cy="63499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4254" y="767630"/>
            <a:ext cx="16596927" cy="8751741"/>
          </a:xfrm>
          <a:custGeom>
            <a:avLst/>
            <a:gdLst/>
            <a:ahLst/>
            <a:cxnLst/>
            <a:rect l="l" t="t" r="r" b="b"/>
            <a:pathLst>
              <a:path w="16596927" h="8751741">
                <a:moveTo>
                  <a:pt x="0" y="0"/>
                </a:moveTo>
                <a:lnTo>
                  <a:pt x="16596926" y="0"/>
                </a:lnTo>
                <a:lnTo>
                  <a:pt x="16596926" y="8751740"/>
                </a:lnTo>
                <a:lnTo>
                  <a:pt x="0" y="875174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9121" y="802497"/>
            <a:ext cx="16527192" cy="8699439"/>
          </a:xfrm>
          <a:custGeom>
            <a:avLst/>
            <a:gdLst/>
            <a:ahLst/>
            <a:cxnLst/>
            <a:rect l="l" t="t" r="r" b="b"/>
            <a:pathLst>
              <a:path w="16527192" h="8699439">
                <a:moveTo>
                  <a:pt x="0" y="0"/>
                </a:moveTo>
                <a:lnTo>
                  <a:pt x="16527192" y="0"/>
                </a:lnTo>
                <a:lnTo>
                  <a:pt x="16527192" y="8699440"/>
                </a:lnTo>
                <a:lnTo>
                  <a:pt x="0" y="86994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9070958" y="6332243"/>
            <a:ext cx="687303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 rot="1959792">
            <a:off x="15016705" y="2047071"/>
            <a:ext cx="1018142" cy="10181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>
                <a:latin typeface="016-上首锐圆体" panose="02010609000101010101" charset="-122"/>
                <a:ea typeface="016-上首锐圆体" panose="02010609000101010101" charset="-122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2227109" y="2405871"/>
            <a:ext cx="6294025" cy="5335949"/>
          </a:xfrm>
          <a:custGeom>
            <a:avLst/>
            <a:gdLst/>
            <a:ahLst/>
            <a:cxnLst/>
            <a:rect l="l" t="t" r="r" b="b"/>
            <a:pathLst>
              <a:path w="6294025" h="5335949">
                <a:moveTo>
                  <a:pt x="0" y="0"/>
                </a:moveTo>
                <a:lnTo>
                  <a:pt x="6294025" y="0"/>
                </a:lnTo>
                <a:lnTo>
                  <a:pt x="6294025" y="5335950"/>
                </a:lnTo>
                <a:lnTo>
                  <a:pt x="0" y="53359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39866" y="3310907"/>
            <a:ext cx="4721542" cy="3717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30"/>
              </a:lnSpc>
            </a:pPr>
            <a:r>
              <a:rPr lang="en-US" sz="21665">
                <a:solidFill>
                  <a:srgbClr val="FFFFFF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01</a:t>
            </a:r>
            <a:endParaRPr lang="en-US" sz="21665">
              <a:solidFill>
                <a:srgbClr val="FFFFFF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001597" y="4259528"/>
            <a:ext cx="7473093" cy="150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25"/>
              </a:lnSpc>
              <a:spcBef>
                <a:spcPct val="0"/>
              </a:spcBef>
            </a:pPr>
            <a:r>
              <a:rPr lang="en-US" sz="8805">
                <a:solidFill>
                  <a:srgbClr val="00000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功能与创新</a:t>
            </a:r>
            <a:endParaRPr lang="en-US" sz="8805">
              <a:solidFill>
                <a:srgbClr val="00000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299718" y="-228600"/>
            <a:ext cx="12020489" cy="10908761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8221045" y="847725"/>
            <a:ext cx="9275211" cy="2331132"/>
            <a:chOff x="0" y="0"/>
            <a:chExt cx="10409889" cy="26163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409889" cy="2616310"/>
            </a:xfrm>
            <a:custGeom>
              <a:avLst/>
              <a:gdLst/>
              <a:ahLst/>
              <a:cxnLst/>
              <a:rect l="l" t="t" r="r" b="b"/>
              <a:pathLst>
                <a:path w="10409889" h="2616310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854310"/>
                  </a:lnTo>
                  <a:cubicBezTo>
                    <a:pt x="0" y="2274680"/>
                    <a:pt x="341630" y="2616310"/>
                    <a:pt x="762000" y="2616310"/>
                  </a:cubicBezTo>
                  <a:lnTo>
                    <a:pt x="9647889" y="2616310"/>
                  </a:lnTo>
                  <a:cubicBezTo>
                    <a:pt x="10068259" y="2616310"/>
                    <a:pt x="10409889" y="2274680"/>
                    <a:pt x="10409889" y="1854310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221045" y="3920784"/>
            <a:ext cx="9275211" cy="2331132"/>
            <a:chOff x="0" y="0"/>
            <a:chExt cx="10409889" cy="26163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409889" cy="2616310"/>
            </a:xfrm>
            <a:custGeom>
              <a:avLst/>
              <a:gdLst/>
              <a:ahLst/>
              <a:cxnLst/>
              <a:rect l="l" t="t" r="r" b="b"/>
              <a:pathLst>
                <a:path w="10409889" h="2616310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854310"/>
                  </a:lnTo>
                  <a:cubicBezTo>
                    <a:pt x="0" y="2274680"/>
                    <a:pt x="341630" y="2616310"/>
                    <a:pt x="762000" y="2616310"/>
                  </a:cubicBezTo>
                  <a:lnTo>
                    <a:pt x="9647889" y="2616310"/>
                  </a:lnTo>
                  <a:cubicBezTo>
                    <a:pt x="10068259" y="2616310"/>
                    <a:pt x="10409889" y="2274680"/>
                    <a:pt x="10409889" y="1854310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8221045" y="7247574"/>
            <a:ext cx="9275211" cy="2331132"/>
            <a:chOff x="0" y="0"/>
            <a:chExt cx="10409889" cy="261631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409889" cy="2616310"/>
            </a:xfrm>
            <a:custGeom>
              <a:avLst/>
              <a:gdLst/>
              <a:ahLst/>
              <a:cxnLst/>
              <a:rect l="l" t="t" r="r" b="b"/>
              <a:pathLst>
                <a:path w="10409889" h="2616310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854310"/>
                  </a:lnTo>
                  <a:cubicBezTo>
                    <a:pt x="0" y="2274680"/>
                    <a:pt x="341630" y="2616310"/>
                    <a:pt x="762000" y="2616310"/>
                  </a:cubicBezTo>
                  <a:lnTo>
                    <a:pt x="9647889" y="2616310"/>
                  </a:lnTo>
                  <a:cubicBezTo>
                    <a:pt x="10068259" y="2616310"/>
                    <a:pt x="10409889" y="2274680"/>
                    <a:pt x="10409889" y="1854310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516313" y="847725"/>
            <a:ext cx="8552373" cy="2331132"/>
            <a:chOff x="0" y="0"/>
            <a:chExt cx="9598623" cy="26163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598623" cy="2616310"/>
            </a:xfrm>
            <a:custGeom>
              <a:avLst/>
              <a:gdLst/>
              <a:ahLst/>
              <a:cxnLst/>
              <a:rect l="l" t="t" r="r" b="b"/>
              <a:pathLst>
                <a:path w="9598623" h="2616310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854310"/>
                  </a:lnTo>
                  <a:cubicBezTo>
                    <a:pt x="0" y="2274680"/>
                    <a:pt x="341630" y="2616310"/>
                    <a:pt x="762000" y="2616310"/>
                  </a:cubicBezTo>
                  <a:lnTo>
                    <a:pt x="8836623" y="2616310"/>
                  </a:lnTo>
                  <a:cubicBezTo>
                    <a:pt x="9256993" y="2616310"/>
                    <a:pt x="9598623" y="2274680"/>
                    <a:pt x="9598623" y="1854310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516313" y="3920784"/>
            <a:ext cx="8552373" cy="2458602"/>
            <a:chOff x="0" y="0"/>
            <a:chExt cx="9598623" cy="275937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598623" cy="2759374"/>
            </a:xfrm>
            <a:custGeom>
              <a:avLst/>
              <a:gdLst/>
              <a:ahLst/>
              <a:cxnLst/>
              <a:rect l="l" t="t" r="r" b="b"/>
              <a:pathLst>
                <a:path w="9598623" h="2759374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997374"/>
                  </a:lnTo>
                  <a:cubicBezTo>
                    <a:pt x="0" y="2417744"/>
                    <a:pt x="341630" y="2759374"/>
                    <a:pt x="762000" y="2759374"/>
                  </a:cubicBezTo>
                  <a:lnTo>
                    <a:pt x="8836623" y="2759374"/>
                  </a:lnTo>
                  <a:cubicBezTo>
                    <a:pt x="9256993" y="2759374"/>
                    <a:pt x="9598623" y="2417744"/>
                    <a:pt x="9598623" y="1997374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8516313" y="7247574"/>
            <a:ext cx="8495223" cy="2415451"/>
            <a:chOff x="0" y="0"/>
            <a:chExt cx="9534482" cy="271094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9534482" cy="2710944"/>
            </a:xfrm>
            <a:custGeom>
              <a:avLst/>
              <a:gdLst/>
              <a:ahLst/>
              <a:cxnLst/>
              <a:rect l="l" t="t" r="r" b="b"/>
              <a:pathLst>
                <a:path w="9534482" h="2710944">
                  <a:moveTo>
                    <a:pt x="8772482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948944"/>
                  </a:lnTo>
                  <a:cubicBezTo>
                    <a:pt x="0" y="2369314"/>
                    <a:pt x="341630" y="2710944"/>
                    <a:pt x="762000" y="2710944"/>
                  </a:cubicBezTo>
                  <a:lnTo>
                    <a:pt x="8772482" y="2710944"/>
                  </a:lnTo>
                  <a:cubicBezTo>
                    <a:pt x="9192852" y="2710944"/>
                    <a:pt x="9534482" y="2369314"/>
                    <a:pt x="9534482" y="1948944"/>
                  </a:cubicBezTo>
                  <a:lnTo>
                    <a:pt x="9534482" y="762000"/>
                  </a:lnTo>
                  <a:cubicBezTo>
                    <a:pt x="9534482" y="341630"/>
                    <a:pt x="9192852" y="0"/>
                    <a:pt x="8772482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8958069" y="7584322"/>
            <a:ext cx="1622148" cy="1657635"/>
            <a:chOff x="0" y="0"/>
            <a:chExt cx="3848981" cy="393318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8958069" y="4257533"/>
            <a:ext cx="1622148" cy="1657635"/>
            <a:chOff x="0" y="0"/>
            <a:chExt cx="3848981" cy="393318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8958069" y="1184474"/>
            <a:ext cx="1622148" cy="1657635"/>
            <a:chOff x="0" y="0"/>
            <a:chExt cx="3848981" cy="393318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0963445" y="2081824"/>
            <a:ext cx="6048091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便利交大学生使用而设计了</a:t>
            </a:r>
            <a:r>
              <a:rPr lang="en-US" sz="2600" spc="31">
                <a:solidFill>
                  <a:schemeClr val="accent6">
                    <a:lumMod val="7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jaccount</a:t>
            </a: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登录选项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0963445" y="4898731"/>
            <a:ext cx="5569291" cy="181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日、周、月三种视图的灵活切换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分别支持以日、周、月为单位的滑动切换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364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1102712" y="8193747"/>
            <a:ext cx="5430024" cy="1353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结合学生实际需求，轻松使课表适应调休安排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364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0906295" y="1174949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注册与登录</a:t>
            </a:r>
            <a:endParaRPr 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1071326" y="4079633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事件的多视图展示</a:t>
            </a:r>
            <a:endParaRPr 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1102712" y="7410522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调休功能</a:t>
            </a:r>
            <a:endParaRPr 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107602" y="1370353"/>
            <a:ext cx="1323082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01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9107602" y="4443413"/>
            <a:ext cx="1323082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02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9107602" y="7770202"/>
            <a:ext cx="1323082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03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431521" y="670124"/>
            <a:ext cx="6461382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FF874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丰富的功能</a:t>
            </a:r>
            <a:endParaRPr lang="en-US" sz="9000">
              <a:solidFill>
                <a:srgbClr val="FF8744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1" name="Freeform 31"/>
          <p:cNvSpPr/>
          <p:nvPr/>
        </p:nvSpPr>
        <p:spPr>
          <a:xfrm>
            <a:off x="1611741" y="2660588"/>
            <a:ext cx="3594998" cy="6662544"/>
          </a:xfrm>
          <a:custGeom>
            <a:avLst/>
            <a:gdLst/>
            <a:ahLst/>
            <a:cxnLst/>
            <a:rect l="l" t="t" r="r" b="b"/>
            <a:pathLst>
              <a:path w="3594998" h="6662544">
                <a:moveTo>
                  <a:pt x="0" y="0"/>
                </a:moveTo>
                <a:lnTo>
                  <a:pt x="3594998" y="0"/>
                </a:lnTo>
                <a:lnTo>
                  <a:pt x="3594998" y="6662544"/>
                </a:lnTo>
                <a:lnTo>
                  <a:pt x="0" y="666254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pic>
        <p:nvPicPr>
          <p:cNvPr id="33" name="图片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t="7678" b="8207"/>
          <a:stretch>
            <a:fillRect/>
          </a:stretch>
        </p:blipFill>
        <p:spPr>
          <a:xfrm>
            <a:off x="1828800" y="3423285"/>
            <a:ext cx="3055620" cy="5073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182115" y="-158071"/>
            <a:ext cx="12020489" cy="10908761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8202153" y="1028700"/>
            <a:ext cx="9275211" cy="3729182"/>
            <a:chOff x="0" y="0"/>
            <a:chExt cx="10409889" cy="418538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409889" cy="4185389"/>
            </a:xfrm>
            <a:custGeom>
              <a:avLst/>
              <a:gdLst/>
              <a:ahLst/>
              <a:cxnLst/>
              <a:rect l="l" t="t" r="r" b="b"/>
              <a:pathLst>
                <a:path w="10409889" h="4185389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423389"/>
                  </a:lnTo>
                  <a:cubicBezTo>
                    <a:pt x="0" y="3843759"/>
                    <a:pt x="341630" y="4185389"/>
                    <a:pt x="762000" y="4185389"/>
                  </a:cubicBezTo>
                  <a:lnTo>
                    <a:pt x="9647889" y="4185389"/>
                  </a:lnTo>
                  <a:cubicBezTo>
                    <a:pt x="10068259" y="4185389"/>
                    <a:pt x="10409889" y="3843759"/>
                    <a:pt x="10409889" y="3423389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202153" y="5635284"/>
            <a:ext cx="9275211" cy="3254545"/>
            <a:chOff x="0" y="0"/>
            <a:chExt cx="10409889" cy="36526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409889" cy="3652688"/>
            </a:xfrm>
            <a:custGeom>
              <a:avLst/>
              <a:gdLst/>
              <a:ahLst/>
              <a:cxnLst/>
              <a:rect l="l" t="t" r="r" b="b"/>
              <a:pathLst>
                <a:path w="10409889" h="3652688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2890688"/>
                  </a:lnTo>
                  <a:cubicBezTo>
                    <a:pt x="0" y="3311058"/>
                    <a:pt x="341630" y="3652688"/>
                    <a:pt x="762000" y="3652688"/>
                  </a:cubicBezTo>
                  <a:lnTo>
                    <a:pt x="9647889" y="3652688"/>
                  </a:lnTo>
                  <a:cubicBezTo>
                    <a:pt x="10068259" y="3652688"/>
                    <a:pt x="10409889" y="3311058"/>
                    <a:pt x="10409889" y="2890688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8497420" y="1028700"/>
            <a:ext cx="8552373" cy="3729182"/>
            <a:chOff x="0" y="0"/>
            <a:chExt cx="9598623" cy="41853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598623" cy="4185389"/>
            </a:xfrm>
            <a:custGeom>
              <a:avLst/>
              <a:gdLst/>
              <a:ahLst/>
              <a:cxnLst/>
              <a:rect l="l" t="t" r="r" b="b"/>
              <a:pathLst>
                <a:path w="9598623" h="4185389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423389"/>
                  </a:lnTo>
                  <a:cubicBezTo>
                    <a:pt x="0" y="3843759"/>
                    <a:pt x="341630" y="4185389"/>
                    <a:pt x="762000" y="4185389"/>
                  </a:cubicBezTo>
                  <a:lnTo>
                    <a:pt x="8836623" y="4185389"/>
                  </a:lnTo>
                  <a:cubicBezTo>
                    <a:pt x="9256993" y="4185389"/>
                    <a:pt x="9598623" y="3843759"/>
                    <a:pt x="9598623" y="3423389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497420" y="5635284"/>
            <a:ext cx="8552373" cy="3254545"/>
            <a:chOff x="0" y="0"/>
            <a:chExt cx="9598623" cy="365268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598623" cy="3652688"/>
            </a:xfrm>
            <a:custGeom>
              <a:avLst/>
              <a:gdLst/>
              <a:ahLst/>
              <a:cxnLst/>
              <a:rect l="l" t="t" r="r" b="b"/>
              <a:pathLst>
                <a:path w="9598623" h="3652688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2890688"/>
                  </a:lnTo>
                  <a:cubicBezTo>
                    <a:pt x="0" y="3311058"/>
                    <a:pt x="341630" y="3652688"/>
                    <a:pt x="762000" y="3652688"/>
                  </a:cubicBezTo>
                  <a:lnTo>
                    <a:pt x="8836623" y="3652688"/>
                  </a:lnTo>
                  <a:cubicBezTo>
                    <a:pt x="9256993" y="3652688"/>
                    <a:pt x="9598623" y="3311058"/>
                    <a:pt x="9598623" y="2890688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939177" y="6029183"/>
            <a:ext cx="1622148" cy="1657635"/>
            <a:chOff x="0" y="0"/>
            <a:chExt cx="3848981" cy="393318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8939177" y="1481607"/>
            <a:ext cx="1622148" cy="1657635"/>
            <a:chOff x="0" y="0"/>
            <a:chExt cx="3848981" cy="393318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0944552" y="2262799"/>
            <a:ext cx="5841574" cy="3195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添加事件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949960" lvl="2" indent="-316865" algn="l">
              <a:lnSpc>
                <a:spcPts val="3080"/>
              </a:lnSpc>
              <a:buFont typeface="Arial" panose="020B0604020202090204"/>
              <a:buChar char="⚬"/>
            </a:pPr>
            <a:r>
              <a:rPr lang="en-US" sz="2200" spc="26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事件添加时会进行时间冲突检查</a:t>
            </a:r>
            <a:endParaRPr lang="en-US" sz="2200" spc="26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选择事件并更改信息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删除事件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日程到达提醒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364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364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944552" y="6696075"/>
            <a:ext cx="5841574" cy="2413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489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新建工作表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489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切换工作表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489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删除工作表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489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887402" y="1355924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事件操作</a:t>
            </a:r>
            <a:endParaRPr 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052433" y="5794133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工作表操作</a:t>
            </a:r>
            <a:endParaRPr 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31521" y="670124"/>
            <a:ext cx="6461382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FF874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丰富的功能</a:t>
            </a:r>
            <a:endParaRPr lang="en-US" sz="9000">
              <a:solidFill>
                <a:srgbClr val="FF8744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088635" y="1667487"/>
            <a:ext cx="1323231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04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088635" y="6215062"/>
            <a:ext cx="1323231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05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2" name="Freeform 22"/>
          <p:cNvSpPr/>
          <p:nvPr/>
        </p:nvSpPr>
        <p:spPr>
          <a:xfrm>
            <a:off x="1611741" y="2660588"/>
            <a:ext cx="3594998" cy="6662544"/>
          </a:xfrm>
          <a:custGeom>
            <a:avLst/>
            <a:gdLst/>
            <a:ahLst/>
            <a:cxnLst/>
            <a:rect l="l" t="t" r="r" b="b"/>
            <a:pathLst>
              <a:path w="3594998" h="6662544">
                <a:moveTo>
                  <a:pt x="0" y="0"/>
                </a:moveTo>
                <a:lnTo>
                  <a:pt x="3594998" y="0"/>
                </a:lnTo>
                <a:lnTo>
                  <a:pt x="3594998" y="6662544"/>
                </a:lnTo>
                <a:lnTo>
                  <a:pt x="0" y="666254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pic>
        <p:nvPicPr>
          <p:cNvPr id="25" name="图片 2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7223"/>
          <a:stretch>
            <a:fillRect/>
          </a:stretch>
        </p:blipFill>
        <p:spPr>
          <a:xfrm>
            <a:off x="1905000" y="3344545"/>
            <a:ext cx="2981325" cy="52279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182115" y="-158071"/>
            <a:ext cx="12020489" cy="10908761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8202153" y="1490189"/>
            <a:ext cx="9275211" cy="3729182"/>
            <a:chOff x="0" y="0"/>
            <a:chExt cx="10409889" cy="418538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409889" cy="4185389"/>
            </a:xfrm>
            <a:custGeom>
              <a:avLst/>
              <a:gdLst/>
              <a:ahLst/>
              <a:cxnLst/>
              <a:rect l="l" t="t" r="r" b="b"/>
              <a:pathLst>
                <a:path w="10409889" h="4185389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423389"/>
                  </a:lnTo>
                  <a:cubicBezTo>
                    <a:pt x="0" y="3843759"/>
                    <a:pt x="341630" y="4185389"/>
                    <a:pt x="762000" y="4185389"/>
                  </a:cubicBezTo>
                  <a:lnTo>
                    <a:pt x="9647889" y="4185389"/>
                  </a:lnTo>
                  <a:cubicBezTo>
                    <a:pt x="10068259" y="4185389"/>
                    <a:pt x="10409889" y="3843759"/>
                    <a:pt x="10409889" y="3423389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202153" y="6096773"/>
            <a:ext cx="9275211" cy="2855555"/>
            <a:chOff x="0" y="0"/>
            <a:chExt cx="10409889" cy="32048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409889" cy="3204888"/>
            </a:xfrm>
            <a:custGeom>
              <a:avLst/>
              <a:gdLst/>
              <a:ahLst/>
              <a:cxnLst/>
              <a:rect l="l" t="t" r="r" b="b"/>
              <a:pathLst>
                <a:path w="10409889" h="3204888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2442888"/>
                  </a:lnTo>
                  <a:cubicBezTo>
                    <a:pt x="0" y="2863258"/>
                    <a:pt x="341630" y="3204888"/>
                    <a:pt x="762000" y="3204888"/>
                  </a:cubicBezTo>
                  <a:lnTo>
                    <a:pt x="9647889" y="3204888"/>
                  </a:lnTo>
                  <a:cubicBezTo>
                    <a:pt x="10068259" y="3204888"/>
                    <a:pt x="10409889" y="2863258"/>
                    <a:pt x="10409889" y="2442888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8497420" y="1490189"/>
            <a:ext cx="8552373" cy="3729182"/>
            <a:chOff x="0" y="0"/>
            <a:chExt cx="9598623" cy="41853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598623" cy="4185389"/>
            </a:xfrm>
            <a:custGeom>
              <a:avLst/>
              <a:gdLst/>
              <a:ahLst/>
              <a:cxnLst/>
              <a:rect l="l" t="t" r="r" b="b"/>
              <a:pathLst>
                <a:path w="9598623" h="4185389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423389"/>
                  </a:lnTo>
                  <a:cubicBezTo>
                    <a:pt x="0" y="3843759"/>
                    <a:pt x="341630" y="4185389"/>
                    <a:pt x="762000" y="4185389"/>
                  </a:cubicBezTo>
                  <a:lnTo>
                    <a:pt x="8836623" y="4185389"/>
                  </a:lnTo>
                  <a:cubicBezTo>
                    <a:pt x="9256993" y="4185389"/>
                    <a:pt x="9598623" y="3843759"/>
                    <a:pt x="9598623" y="3423389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497420" y="6096773"/>
            <a:ext cx="8552373" cy="2855555"/>
            <a:chOff x="0" y="0"/>
            <a:chExt cx="9598623" cy="320488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598623" cy="3204888"/>
            </a:xfrm>
            <a:custGeom>
              <a:avLst/>
              <a:gdLst/>
              <a:ahLst/>
              <a:cxnLst/>
              <a:rect l="l" t="t" r="r" b="b"/>
              <a:pathLst>
                <a:path w="9598623" h="3204888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2442888"/>
                  </a:lnTo>
                  <a:cubicBezTo>
                    <a:pt x="0" y="2863258"/>
                    <a:pt x="341630" y="3204888"/>
                    <a:pt x="762000" y="3204888"/>
                  </a:cubicBezTo>
                  <a:lnTo>
                    <a:pt x="8836623" y="3204888"/>
                  </a:lnTo>
                  <a:cubicBezTo>
                    <a:pt x="9256993" y="3204888"/>
                    <a:pt x="9598623" y="2863258"/>
                    <a:pt x="9598623" y="2442888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939177" y="6519247"/>
            <a:ext cx="1622148" cy="1657635"/>
            <a:chOff x="0" y="0"/>
            <a:chExt cx="3848981" cy="393318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8939177" y="1971671"/>
            <a:ext cx="1622148" cy="1657635"/>
            <a:chOff x="0" y="0"/>
            <a:chExt cx="3848981" cy="393318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0738036" y="2591995"/>
            <a:ext cx="6048091" cy="2759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538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课程块颜色、日程块颜色个性化调整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538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工作表的上课时间对应情况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538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学期开始日期、学期周数等信息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538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887402" y="7345766"/>
            <a:ext cx="5841574" cy="1794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489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账户信息个性化修改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489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密码修改</a:t>
            </a:r>
            <a:endParaRPr lang="en-US" sz="2600" spc="31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489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887402" y="1817413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 dirty="0" err="1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工作表个性化</a:t>
            </a:r>
            <a:endParaRPr lang="en-US" sz="4500" dirty="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995283" y="6443824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账户设置</a:t>
            </a:r>
            <a:endParaRPr 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31521" y="670124"/>
            <a:ext cx="6461382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FF874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丰富的功能</a:t>
            </a:r>
            <a:endParaRPr lang="en-US" sz="9000">
              <a:solidFill>
                <a:srgbClr val="FF8744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088635" y="2157551"/>
            <a:ext cx="1323231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06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088635" y="6705127"/>
            <a:ext cx="1323231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07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2" name="Freeform 22"/>
          <p:cNvSpPr/>
          <p:nvPr/>
        </p:nvSpPr>
        <p:spPr>
          <a:xfrm>
            <a:off x="1611741" y="2660588"/>
            <a:ext cx="3594998" cy="6662544"/>
          </a:xfrm>
          <a:custGeom>
            <a:avLst/>
            <a:gdLst/>
            <a:ahLst/>
            <a:cxnLst/>
            <a:rect l="l" t="t" r="r" b="b"/>
            <a:pathLst>
              <a:path w="3594998" h="6662544">
                <a:moveTo>
                  <a:pt x="0" y="0"/>
                </a:moveTo>
                <a:lnTo>
                  <a:pt x="3594998" y="0"/>
                </a:lnTo>
                <a:lnTo>
                  <a:pt x="3594998" y="6662544"/>
                </a:lnTo>
                <a:lnTo>
                  <a:pt x="0" y="666254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pic>
        <p:nvPicPr>
          <p:cNvPr id="24" name="图片 2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3195"/>
          <a:stretch>
            <a:fillRect/>
          </a:stretch>
        </p:blipFill>
        <p:spPr>
          <a:xfrm>
            <a:off x="1905000" y="3434080"/>
            <a:ext cx="2967990" cy="5290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257685" y="-168689"/>
            <a:ext cx="12020489" cy="10908761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8221045" y="342813"/>
            <a:ext cx="9275211" cy="2331132"/>
            <a:chOff x="0" y="0"/>
            <a:chExt cx="10409889" cy="26163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409889" cy="2616310"/>
            </a:xfrm>
            <a:custGeom>
              <a:avLst/>
              <a:gdLst/>
              <a:ahLst/>
              <a:cxnLst/>
              <a:rect l="l" t="t" r="r" b="b"/>
              <a:pathLst>
                <a:path w="10409889" h="2616310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854310"/>
                  </a:lnTo>
                  <a:cubicBezTo>
                    <a:pt x="0" y="2274680"/>
                    <a:pt x="341630" y="2616310"/>
                    <a:pt x="762000" y="2616310"/>
                  </a:cubicBezTo>
                  <a:lnTo>
                    <a:pt x="9647889" y="2616310"/>
                  </a:lnTo>
                  <a:cubicBezTo>
                    <a:pt x="10068259" y="2616310"/>
                    <a:pt x="10409889" y="2274680"/>
                    <a:pt x="10409889" y="1854310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221345" y="3641090"/>
            <a:ext cx="9275445" cy="2972435"/>
            <a:chOff x="0" y="0"/>
            <a:chExt cx="10409889" cy="362308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409889" cy="3623080"/>
            </a:xfrm>
            <a:custGeom>
              <a:avLst/>
              <a:gdLst/>
              <a:ahLst/>
              <a:cxnLst/>
              <a:rect l="l" t="t" r="r" b="b"/>
              <a:pathLst>
                <a:path w="10409889" h="3623080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2861080"/>
                  </a:lnTo>
                  <a:cubicBezTo>
                    <a:pt x="0" y="3281450"/>
                    <a:pt x="341630" y="3623080"/>
                    <a:pt x="762000" y="3623080"/>
                  </a:cubicBezTo>
                  <a:lnTo>
                    <a:pt x="9647889" y="3623080"/>
                  </a:lnTo>
                  <a:cubicBezTo>
                    <a:pt x="10068259" y="3623080"/>
                    <a:pt x="10409889" y="3281450"/>
                    <a:pt x="10409889" y="2861080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8516313" y="342813"/>
            <a:ext cx="8552373" cy="2331132"/>
            <a:chOff x="0" y="0"/>
            <a:chExt cx="9598623" cy="261631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598623" cy="2616310"/>
            </a:xfrm>
            <a:custGeom>
              <a:avLst/>
              <a:gdLst/>
              <a:ahLst/>
              <a:cxnLst/>
              <a:rect l="l" t="t" r="r" b="b"/>
              <a:pathLst>
                <a:path w="9598623" h="2616310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854310"/>
                  </a:lnTo>
                  <a:cubicBezTo>
                    <a:pt x="0" y="2274680"/>
                    <a:pt x="341630" y="2616310"/>
                    <a:pt x="762000" y="2616310"/>
                  </a:cubicBezTo>
                  <a:lnTo>
                    <a:pt x="8836623" y="2616310"/>
                  </a:lnTo>
                  <a:cubicBezTo>
                    <a:pt x="9256993" y="2616310"/>
                    <a:pt x="9598623" y="2274680"/>
                    <a:pt x="9598623" y="1854310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516620" y="3641090"/>
            <a:ext cx="8552180" cy="3015615"/>
            <a:chOff x="0" y="0"/>
            <a:chExt cx="9598623" cy="36230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598623" cy="3623080"/>
            </a:xfrm>
            <a:custGeom>
              <a:avLst/>
              <a:gdLst/>
              <a:ahLst/>
              <a:cxnLst/>
              <a:rect l="l" t="t" r="r" b="b"/>
              <a:pathLst>
                <a:path w="9598623" h="3623080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2861080"/>
                  </a:lnTo>
                  <a:cubicBezTo>
                    <a:pt x="0" y="3281450"/>
                    <a:pt x="341630" y="3623080"/>
                    <a:pt x="762000" y="3623080"/>
                  </a:cubicBezTo>
                  <a:lnTo>
                    <a:pt x="8836623" y="3623080"/>
                  </a:lnTo>
                  <a:cubicBezTo>
                    <a:pt x="9256993" y="3623080"/>
                    <a:pt x="9598623" y="3281450"/>
                    <a:pt x="9598623" y="2861080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958069" y="4034755"/>
            <a:ext cx="1622148" cy="1657635"/>
            <a:chOff x="0" y="0"/>
            <a:chExt cx="3848981" cy="393318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8958069" y="679562"/>
            <a:ext cx="1622148" cy="1657635"/>
            <a:chOff x="0" y="0"/>
            <a:chExt cx="3848981" cy="393318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0963445" y="1576912"/>
            <a:ext cx="5841574" cy="1400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chemeClr val="tx1">
                    <a:lumMod val="75000"/>
                    <a:lumOff val="2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可使用自然语言输入，智能识别指令类型并对课表做相应操作</a:t>
            </a: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3640"/>
              </a:lnSpc>
            </a:pP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963445" y="4701647"/>
            <a:ext cx="5841574" cy="2413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489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chemeClr val="tx1">
                    <a:lumMod val="75000"/>
                    <a:lumOff val="2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设计汇总页面方便用户直接进入对应课程笔记</a:t>
            </a: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489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chemeClr val="tx1">
                    <a:lumMod val="75000"/>
                    <a:lumOff val="2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笔记支持文字、图片格式输入</a:t>
            </a: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4890"/>
              </a:lnSpc>
            </a:pP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906295" y="670037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chemeClr val="accent6">
                    <a:lumMod val="7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自然语言模块</a:t>
            </a:r>
            <a:endParaRPr lang="en-US" sz="4500">
              <a:solidFill>
                <a:schemeClr val="accent6">
                  <a:lumMod val="7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071326" y="3799705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笔记模块</a:t>
            </a:r>
            <a:endParaRPr 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31521" y="670124"/>
            <a:ext cx="6461382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FF874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丰富的功能</a:t>
            </a:r>
            <a:endParaRPr lang="en-US" sz="9000">
              <a:solidFill>
                <a:srgbClr val="FF8744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107527" y="865442"/>
            <a:ext cx="1323231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08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107527" y="4220635"/>
            <a:ext cx="1323231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09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22" name="Freeform 22"/>
          <p:cNvSpPr/>
          <p:nvPr/>
        </p:nvSpPr>
        <p:spPr>
          <a:xfrm>
            <a:off x="1611741" y="2660588"/>
            <a:ext cx="3594998" cy="6662544"/>
          </a:xfrm>
          <a:custGeom>
            <a:avLst/>
            <a:gdLst/>
            <a:ahLst/>
            <a:cxnLst/>
            <a:rect l="l" t="t" r="r" b="b"/>
            <a:pathLst>
              <a:path w="3594998" h="6662544">
                <a:moveTo>
                  <a:pt x="0" y="0"/>
                </a:moveTo>
                <a:lnTo>
                  <a:pt x="3594998" y="0"/>
                </a:lnTo>
                <a:lnTo>
                  <a:pt x="3594998" y="6662544"/>
                </a:lnTo>
                <a:lnTo>
                  <a:pt x="0" y="666254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24" name="Group 5"/>
          <p:cNvGrpSpPr/>
          <p:nvPr/>
        </p:nvGrpSpPr>
        <p:grpSpPr>
          <a:xfrm>
            <a:off x="8348345" y="3768090"/>
            <a:ext cx="9275445" cy="2972435"/>
            <a:chOff x="0" y="0"/>
            <a:chExt cx="10409889" cy="3623080"/>
          </a:xfrm>
        </p:grpSpPr>
        <p:sp>
          <p:nvSpPr>
            <p:cNvPr id="25" name="Freeform 6"/>
            <p:cNvSpPr/>
            <p:nvPr>
              <p:custDataLst>
                <p:tags r:id="rId2"/>
              </p:custDataLst>
            </p:nvPr>
          </p:nvSpPr>
          <p:spPr>
            <a:xfrm>
              <a:off x="0" y="0"/>
              <a:ext cx="10409889" cy="3623080"/>
            </a:xfrm>
            <a:custGeom>
              <a:avLst/>
              <a:gdLst/>
              <a:ahLst/>
              <a:cxnLst/>
              <a:rect l="l" t="t" r="r" b="b"/>
              <a:pathLst>
                <a:path w="10409889" h="3623080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2861080"/>
                  </a:lnTo>
                  <a:cubicBezTo>
                    <a:pt x="0" y="3281450"/>
                    <a:pt x="341630" y="3623080"/>
                    <a:pt x="762000" y="3623080"/>
                  </a:cubicBezTo>
                  <a:lnTo>
                    <a:pt x="9647889" y="3623080"/>
                  </a:lnTo>
                  <a:cubicBezTo>
                    <a:pt x="10068259" y="3623080"/>
                    <a:pt x="10409889" y="3281450"/>
                    <a:pt x="10409889" y="2861080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26" name="Group 9"/>
          <p:cNvGrpSpPr/>
          <p:nvPr/>
        </p:nvGrpSpPr>
        <p:grpSpPr>
          <a:xfrm>
            <a:off x="8643620" y="3768090"/>
            <a:ext cx="8552180" cy="3015615"/>
            <a:chOff x="0" y="0"/>
            <a:chExt cx="9598623" cy="3623080"/>
          </a:xfrm>
        </p:grpSpPr>
        <p:sp>
          <p:nvSpPr>
            <p:cNvPr id="27" name="Freeform 10"/>
            <p:cNvSpPr/>
            <p:nvPr>
              <p:custDataLst>
                <p:tags r:id="rId3"/>
              </p:custDataLst>
            </p:nvPr>
          </p:nvSpPr>
          <p:spPr>
            <a:xfrm>
              <a:off x="0" y="0"/>
              <a:ext cx="9598623" cy="3623080"/>
            </a:xfrm>
            <a:custGeom>
              <a:avLst/>
              <a:gdLst/>
              <a:ahLst/>
              <a:cxnLst/>
              <a:rect l="l" t="t" r="r" b="b"/>
              <a:pathLst>
                <a:path w="9598623" h="3623080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2861080"/>
                  </a:lnTo>
                  <a:cubicBezTo>
                    <a:pt x="0" y="3281450"/>
                    <a:pt x="341630" y="3623080"/>
                    <a:pt x="762000" y="3623080"/>
                  </a:cubicBezTo>
                  <a:lnTo>
                    <a:pt x="8836623" y="3623080"/>
                  </a:lnTo>
                  <a:cubicBezTo>
                    <a:pt x="9256993" y="3623080"/>
                    <a:pt x="9598623" y="3281450"/>
                    <a:pt x="9598623" y="2861080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28" name="Group 11"/>
          <p:cNvGrpSpPr/>
          <p:nvPr/>
        </p:nvGrpSpPr>
        <p:grpSpPr>
          <a:xfrm>
            <a:off x="9085069" y="4161755"/>
            <a:ext cx="1622148" cy="1657635"/>
            <a:chOff x="0" y="0"/>
            <a:chExt cx="3848981" cy="3933184"/>
          </a:xfrm>
        </p:grpSpPr>
        <p:sp>
          <p:nvSpPr>
            <p:cNvPr id="29" name="Freeform 12"/>
            <p:cNvSpPr/>
            <p:nvPr>
              <p:custDataLst>
                <p:tags r:id="rId4"/>
              </p:custDataLst>
            </p:nvPr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30" name="TextBox 16"/>
          <p:cNvSpPr txBox="1"/>
          <p:nvPr>
            <p:custDataLst>
              <p:tags r:id="rId5"/>
            </p:custDataLst>
          </p:nvPr>
        </p:nvSpPr>
        <p:spPr>
          <a:xfrm>
            <a:off x="11090445" y="4828647"/>
            <a:ext cx="5841574" cy="2413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489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chemeClr val="tx1">
                    <a:lumMod val="75000"/>
                    <a:lumOff val="2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设计汇总页面方便用户直接进入对应课程笔记</a:t>
            </a: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marL="561340" lvl="1" indent="-280670" algn="l">
              <a:lnSpc>
                <a:spcPts val="4890"/>
              </a:lnSpc>
              <a:buFont typeface="Arial" panose="020B0604020202090204"/>
              <a:buChar char="•"/>
            </a:pPr>
            <a:r>
              <a:rPr lang="en-US" sz="2600" spc="31">
                <a:solidFill>
                  <a:schemeClr val="tx1">
                    <a:lumMod val="75000"/>
                    <a:lumOff val="2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笔记支持文字、图片格式输入</a:t>
            </a: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4890"/>
              </a:lnSpc>
            </a:pP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1" name="TextBox 18"/>
          <p:cNvSpPr txBox="1"/>
          <p:nvPr>
            <p:custDataLst>
              <p:tags r:id="rId6"/>
            </p:custDataLst>
          </p:nvPr>
        </p:nvSpPr>
        <p:spPr>
          <a:xfrm>
            <a:off x="11198326" y="3926705"/>
            <a:ext cx="610524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笔记模块</a:t>
            </a:r>
            <a:endParaRPr 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32" name="TextBox 21"/>
          <p:cNvSpPr txBox="1"/>
          <p:nvPr>
            <p:custDataLst>
              <p:tags r:id="rId7"/>
            </p:custDataLst>
          </p:nvPr>
        </p:nvSpPr>
        <p:spPr>
          <a:xfrm>
            <a:off x="9234527" y="4347635"/>
            <a:ext cx="1323231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09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grpSp>
        <p:nvGrpSpPr>
          <p:cNvPr id="33" name="Group 3"/>
          <p:cNvGrpSpPr/>
          <p:nvPr/>
        </p:nvGrpSpPr>
        <p:grpSpPr>
          <a:xfrm>
            <a:off x="8230570" y="7576098"/>
            <a:ext cx="9275211" cy="2331132"/>
            <a:chOff x="0" y="0"/>
            <a:chExt cx="10409889" cy="2616310"/>
          </a:xfrm>
        </p:grpSpPr>
        <p:sp>
          <p:nvSpPr>
            <p:cNvPr id="34" name="Freeform 4"/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0409889" cy="2616310"/>
            </a:xfrm>
            <a:custGeom>
              <a:avLst/>
              <a:gdLst/>
              <a:ahLst/>
              <a:cxnLst/>
              <a:rect l="l" t="t" r="r" b="b"/>
              <a:pathLst>
                <a:path w="10409889" h="2616310">
                  <a:moveTo>
                    <a:pt x="9647889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854310"/>
                  </a:lnTo>
                  <a:cubicBezTo>
                    <a:pt x="0" y="2274680"/>
                    <a:pt x="341630" y="2616310"/>
                    <a:pt x="762000" y="2616310"/>
                  </a:cubicBezTo>
                  <a:lnTo>
                    <a:pt x="9647889" y="2616310"/>
                  </a:lnTo>
                  <a:cubicBezTo>
                    <a:pt x="10068259" y="2616310"/>
                    <a:pt x="10409889" y="2274680"/>
                    <a:pt x="10409889" y="1854310"/>
                  </a:cubicBezTo>
                  <a:lnTo>
                    <a:pt x="10409889" y="762000"/>
                  </a:lnTo>
                  <a:cubicBezTo>
                    <a:pt x="10409889" y="341630"/>
                    <a:pt x="10068259" y="0"/>
                    <a:pt x="9647889" y="0"/>
                  </a:cubicBezTo>
                  <a:close/>
                </a:path>
              </a:pathLst>
            </a:custGeom>
            <a:solidFill>
              <a:srgbClr val="C2D0FE">
                <a:alpha val="22745"/>
              </a:srgbClr>
            </a:solidFill>
          </p:spPr>
        </p:sp>
      </p:grpSp>
      <p:grpSp>
        <p:nvGrpSpPr>
          <p:cNvPr id="35" name="Group 7"/>
          <p:cNvGrpSpPr/>
          <p:nvPr/>
        </p:nvGrpSpPr>
        <p:grpSpPr>
          <a:xfrm>
            <a:off x="8525838" y="7576098"/>
            <a:ext cx="8552373" cy="2331132"/>
            <a:chOff x="0" y="0"/>
            <a:chExt cx="9598623" cy="2616310"/>
          </a:xfrm>
        </p:grpSpPr>
        <p:sp>
          <p:nvSpPr>
            <p:cNvPr id="36" name="Freeform 8"/>
            <p:cNvSpPr/>
            <p:nvPr>
              <p:custDataLst>
                <p:tags r:id="rId9"/>
              </p:custDataLst>
            </p:nvPr>
          </p:nvSpPr>
          <p:spPr>
            <a:xfrm>
              <a:off x="0" y="0"/>
              <a:ext cx="9598623" cy="2616310"/>
            </a:xfrm>
            <a:custGeom>
              <a:avLst/>
              <a:gdLst/>
              <a:ahLst/>
              <a:cxnLst/>
              <a:rect l="l" t="t" r="r" b="b"/>
              <a:pathLst>
                <a:path w="9598623" h="2616310">
                  <a:moveTo>
                    <a:pt x="8836623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1854310"/>
                  </a:lnTo>
                  <a:cubicBezTo>
                    <a:pt x="0" y="2274680"/>
                    <a:pt x="341630" y="2616310"/>
                    <a:pt x="762000" y="2616310"/>
                  </a:cubicBezTo>
                  <a:lnTo>
                    <a:pt x="8836623" y="2616310"/>
                  </a:lnTo>
                  <a:cubicBezTo>
                    <a:pt x="9256993" y="2616310"/>
                    <a:pt x="9598623" y="2274680"/>
                    <a:pt x="9598623" y="1854310"/>
                  </a:cubicBezTo>
                  <a:lnTo>
                    <a:pt x="9598623" y="762000"/>
                  </a:lnTo>
                  <a:cubicBezTo>
                    <a:pt x="9598623" y="341630"/>
                    <a:pt x="9256993" y="0"/>
                    <a:pt x="8836623" y="0"/>
                  </a:cubicBezTo>
                  <a:close/>
                </a:path>
              </a:pathLst>
            </a:custGeom>
            <a:solidFill>
              <a:srgbClr val="C2D0FE"/>
            </a:solidFill>
          </p:spPr>
        </p:sp>
      </p:grpSp>
      <p:grpSp>
        <p:nvGrpSpPr>
          <p:cNvPr id="37" name="Group 13"/>
          <p:cNvGrpSpPr/>
          <p:nvPr/>
        </p:nvGrpSpPr>
        <p:grpSpPr>
          <a:xfrm>
            <a:off x="8967594" y="7912847"/>
            <a:ext cx="1622148" cy="1657635"/>
            <a:chOff x="0" y="0"/>
            <a:chExt cx="3848981" cy="3933184"/>
          </a:xfrm>
        </p:grpSpPr>
        <p:sp>
          <p:nvSpPr>
            <p:cNvPr id="38" name="Freeform 14"/>
            <p:cNvSpPr/>
            <p:nvPr>
              <p:custDataLst>
                <p:tags r:id="rId10"/>
              </p:custDataLst>
            </p:nvPr>
          </p:nvSpPr>
          <p:spPr>
            <a:xfrm>
              <a:off x="0" y="0"/>
              <a:ext cx="3848981" cy="3933184"/>
            </a:xfrm>
            <a:custGeom>
              <a:avLst/>
              <a:gdLst/>
              <a:ahLst/>
              <a:cxnLst/>
              <a:rect l="l" t="t" r="r" b="b"/>
              <a:pathLst>
                <a:path w="3848981" h="3933184">
                  <a:moveTo>
                    <a:pt x="3086981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3171184"/>
                  </a:lnTo>
                  <a:cubicBezTo>
                    <a:pt x="0" y="3591554"/>
                    <a:pt x="341630" y="3933184"/>
                    <a:pt x="762000" y="3933184"/>
                  </a:cubicBezTo>
                  <a:lnTo>
                    <a:pt x="3086981" y="3933184"/>
                  </a:lnTo>
                  <a:cubicBezTo>
                    <a:pt x="3507351" y="3933184"/>
                    <a:pt x="3848981" y="3591554"/>
                    <a:pt x="3848981" y="3171184"/>
                  </a:cubicBezTo>
                  <a:lnTo>
                    <a:pt x="3848981" y="762000"/>
                  </a:lnTo>
                  <a:cubicBezTo>
                    <a:pt x="3848981" y="341630"/>
                    <a:pt x="3507351" y="0"/>
                    <a:pt x="30869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39" name="TextBox 15"/>
          <p:cNvSpPr txBox="1"/>
          <p:nvPr>
            <p:custDataLst>
              <p:tags r:id="rId11"/>
            </p:custDataLst>
          </p:nvPr>
        </p:nvSpPr>
        <p:spPr>
          <a:xfrm>
            <a:off x="10972970" y="8810197"/>
            <a:ext cx="5841574" cy="1400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0" lvl="1" indent="-280670" algn="l">
              <a:lnSpc>
                <a:spcPts val="3640"/>
              </a:lnSpc>
              <a:buFont typeface="Arial" panose="020B0604020202090204"/>
              <a:buChar char="•"/>
            </a:pPr>
            <a:r>
              <a:rPr lang="zh-CN" altLang="en-US" sz="2600" spc="31">
                <a:solidFill>
                  <a:schemeClr val="tx1">
                    <a:lumMod val="75000"/>
                    <a:lumOff val="2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可以将当前课表导出成</a:t>
            </a:r>
            <a:r>
              <a:rPr lang="en-US" altLang="zh-CN" sz="2600" spc="31">
                <a:solidFill>
                  <a:schemeClr val="tx1">
                    <a:lumMod val="75000"/>
                    <a:lumOff val="2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pdf</a:t>
            </a:r>
            <a:r>
              <a:rPr lang="zh-CN" altLang="en-US" sz="2600" spc="31">
                <a:solidFill>
                  <a:schemeClr val="tx1">
                    <a:lumMod val="75000"/>
                    <a:lumOff val="25000"/>
                  </a:schemeClr>
                </a:solidFill>
                <a:latin typeface="016-上首锐圆体" panose="02010609000101010101" charset="-122"/>
                <a:ea typeface="016-上首锐圆体" panose="02010609000101010101" charset="-122"/>
              </a:rPr>
              <a:t>并分享至任意社交软件</a:t>
            </a: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l">
              <a:lnSpc>
                <a:spcPts val="3640"/>
              </a:lnSpc>
            </a:pPr>
            <a:endParaRPr lang="en-US" sz="2600" spc="31">
              <a:solidFill>
                <a:schemeClr val="tx1">
                  <a:lumMod val="75000"/>
                  <a:lumOff val="25000"/>
                </a:schemeClr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40" name="TextBox 17"/>
          <p:cNvSpPr txBox="1"/>
          <p:nvPr>
            <p:custDataLst>
              <p:tags r:id="rId12"/>
            </p:custDataLst>
          </p:nvPr>
        </p:nvSpPr>
        <p:spPr>
          <a:xfrm>
            <a:off x="10915820" y="7903322"/>
            <a:ext cx="6105241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0"/>
              </a:lnSpc>
            </a:pPr>
            <a:r>
              <a:rPr lang="zh-CN" altLang="en-US" sz="45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导出与分享</a:t>
            </a:r>
            <a:endParaRPr lang="zh-CN" altLang="en-US" sz="45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41" name="TextBox 20"/>
          <p:cNvSpPr txBox="1"/>
          <p:nvPr>
            <p:custDataLst>
              <p:tags r:id="rId13"/>
            </p:custDataLst>
          </p:nvPr>
        </p:nvSpPr>
        <p:spPr>
          <a:xfrm>
            <a:off x="9117052" y="8098727"/>
            <a:ext cx="1323231" cy="1282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335">
                <a:solidFill>
                  <a:srgbClr val="004AAD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10</a:t>
            </a:r>
            <a:endParaRPr lang="en-US" sz="8335">
              <a:solidFill>
                <a:srgbClr val="004AAD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pic>
        <p:nvPicPr>
          <p:cNvPr id="42" name="图片 41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1905000" y="3390900"/>
            <a:ext cx="2978150" cy="53060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695737"/>
            <a:ext cx="15983820" cy="4895526"/>
            <a:chOff x="0" y="0"/>
            <a:chExt cx="17939192" cy="54944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939192" cy="5494417"/>
            </a:xfrm>
            <a:custGeom>
              <a:avLst/>
              <a:gdLst/>
              <a:ahLst/>
              <a:cxnLst/>
              <a:rect l="l" t="t" r="r" b="b"/>
              <a:pathLst>
                <a:path w="17939192" h="5494417">
                  <a:moveTo>
                    <a:pt x="17177192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4732417"/>
                  </a:lnTo>
                  <a:cubicBezTo>
                    <a:pt x="0" y="5152787"/>
                    <a:pt x="341630" y="5494417"/>
                    <a:pt x="762000" y="5494417"/>
                  </a:cubicBezTo>
                  <a:lnTo>
                    <a:pt x="17177192" y="5494417"/>
                  </a:lnTo>
                  <a:cubicBezTo>
                    <a:pt x="17597562" y="5494417"/>
                    <a:pt x="17939192" y="5152787"/>
                    <a:pt x="17939192" y="4732417"/>
                  </a:cubicBezTo>
                  <a:lnTo>
                    <a:pt x="17939192" y="762000"/>
                  </a:lnTo>
                  <a:cubicBezTo>
                    <a:pt x="17939192" y="341630"/>
                    <a:pt x="17597562" y="0"/>
                    <a:pt x="1717719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2045" y="2894295"/>
            <a:ext cx="15983820" cy="4895526"/>
            <a:chOff x="0" y="0"/>
            <a:chExt cx="17939192" cy="54944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939192" cy="5494417"/>
            </a:xfrm>
            <a:custGeom>
              <a:avLst/>
              <a:gdLst/>
              <a:ahLst/>
              <a:cxnLst/>
              <a:rect l="l" t="t" r="r" b="b"/>
              <a:pathLst>
                <a:path w="17939192" h="5494417">
                  <a:moveTo>
                    <a:pt x="17177192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4732417"/>
                  </a:lnTo>
                  <a:cubicBezTo>
                    <a:pt x="0" y="5152787"/>
                    <a:pt x="341630" y="5494417"/>
                    <a:pt x="762000" y="5494417"/>
                  </a:cubicBezTo>
                  <a:lnTo>
                    <a:pt x="17177192" y="5494417"/>
                  </a:lnTo>
                  <a:cubicBezTo>
                    <a:pt x="17597562" y="5494417"/>
                    <a:pt x="17939192" y="5152787"/>
                    <a:pt x="17939192" y="4732417"/>
                  </a:cubicBezTo>
                  <a:lnTo>
                    <a:pt x="17939192" y="762000"/>
                  </a:lnTo>
                  <a:cubicBezTo>
                    <a:pt x="17939192" y="341630"/>
                    <a:pt x="17597562" y="0"/>
                    <a:pt x="17177192" y="0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sp>
        <p:nvSpPr>
          <p:cNvPr id="6" name="Freeform 6"/>
          <p:cNvSpPr/>
          <p:nvPr/>
        </p:nvSpPr>
        <p:spPr>
          <a:xfrm flipH="1">
            <a:off x="10725834" y="730322"/>
            <a:ext cx="4964237" cy="9223471"/>
          </a:xfrm>
          <a:custGeom>
            <a:avLst/>
            <a:gdLst/>
            <a:ahLst/>
            <a:cxnLst/>
            <a:rect l="l" t="t" r="r" b="b"/>
            <a:pathLst>
              <a:path w="4964237" h="9223471">
                <a:moveTo>
                  <a:pt x="4964237" y="0"/>
                </a:moveTo>
                <a:lnTo>
                  <a:pt x="0" y="0"/>
                </a:lnTo>
                <a:lnTo>
                  <a:pt x="0" y="9223471"/>
                </a:lnTo>
                <a:lnTo>
                  <a:pt x="4964237" y="9223471"/>
                </a:lnTo>
                <a:lnTo>
                  <a:pt x="4964237" y="0"/>
                </a:lnTo>
                <a:close/>
              </a:path>
            </a:pathLst>
          </a:custGeom>
          <a:blipFill>
            <a:blip r:embed="rId1"/>
            <a:stretch>
              <a:fillRect l="-253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715008" y="4192079"/>
            <a:ext cx="2591595" cy="603279"/>
            <a:chOff x="0" y="0"/>
            <a:chExt cx="2455076" cy="571500"/>
          </a:xfrm>
        </p:grpSpPr>
        <p:sp>
          <p:nvSpPr>
            <p:cNvPr id="8" name="Freeform 8"/>
            <p:cNvSpPr/>
            <p:nvPr/>
          </p:nvSpPr>
          <p:spPr>
            <a:xfrm>
              <a:off x="0" y="255270"/>
              <a:ext cx="2455077" cy="69850"/>
            </a:xfrm>
            <a:custGeom>
              <a:avLst/>
              <a:gdLst/>
              <a:ahLst/>
              <a:cxnLst/>
              <a:rect l="l" t="t" r="r" b="b"/>
              <a:pathLst>
                <a:path w="2455077" h="69850">
                  <a:moveTo>
                    <a:pt x="21642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55077" y="69850"/>
                  </a:lnTo>
                  <a:lnTo>
                    <a:pt x="2455077" y="0"/>
                  </a:lnTo>
                  <a:close/>
                </a:path>
              </a:pathLst>
            </a:custGeom>
            <a:solidFill>
              <a:srgbClr val="002FA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188179" y="3070446"/>
            <a:ext cx="381162" cy="38116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BB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6188179" y="3070446"/>
            <a:ext cx="381162" cy="38116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2FA7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2146347" y="4886325"/>
            <a:ext cx="6912106" cy="2615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00"/>
              </a:lnSpc>
            </a:pPr>
            <a:r>
              <a:rPr lang="en-US" sz="3400" spc="336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可以识别用户的口语化指令输入，并自动调用对应功能模块</a:t>
            </a:r>
            <a:endParaRPr lang="en-US" sz="3400" spc="336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  <a:p>
            <a:pPr algn="ctr">
              <a:lnSpc>
                <a:spcPts val="6800"/>
              </a:lnSpc>
            </a:pPr>
            <a:endParaRPr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65947" y="730322"/>
            <a:ext cx="849998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特色与创新点</a:t>
            </a:r>
            <a:endParaRPr lang="en-US" sz="48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65947" y="3070446"/>
            <a:ext cx="8019242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spc="712">
                <a:solidFill>
                  <a:srgbClr val="FF8744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自然语言处理</a:t>
            </a:r>
            <a:endParaRPr lang="en-US" sz="7200" spc="712">
              <a:solidFill>
                <a:srgbClr val="FF8744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4306603" y="4192079"/>
            <a:ext cx="2591595" cy="603279"/>
            <a:chOff x="0" y="0"/>
            <a:chExt cx="2455076" cy="571500"/>
          </a:xfrm>
        </p:grpSpPr>
        <p:sp>
          <p:nvSpPr>
            <p:cNvPr id="17" name="Freeform 17"/>
            <p:cNvSpPr/>
            <p:nvPr/>
          </p:nvSpPr>
          <p:spPr>
            <a:xfrm>
              <a:off x="0" y="255270"/>
              <a:ext cx="2455077" cy="69850"/>
            </a:xfrm>
            <a:custGeom>
              <a:avLst/>
              <a:gdLst/>
              <a:ahLst/>
              <a:cxnLst/>
              <a:rect l="l" t="t" r="r" b="b"/>
              <a:pathLst>
                <a:path w="2455077" h="69850">
                  <a:moveTo>
                    <a:pt x="21642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55077" y="69850"/>
                  </a:lnTo>
                  <a:lnTo>
                    <a:pt x="2455077" y="0"/>
                  </a:lnTo>
                  <a:close/>
                </a:path>
              </a:pathLst>
            </a:custGeom>
            <a:solidFill>
              <a:srgbClr val="002FA7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6369923" y="4192079"/>
            <a:ext cx="2591595" cy="603279"/>
            <a:chOff x="0" y="0"/>
            <a:chExt cx="2455076" cy="571500"/>
          </a:xfrm>
        </p:grpSpPr>
        <p:sp>
          <p:nvSpPr>
            <p:cNvPr id="19" name="Freeform 19"/>
            <p:cNvSpPr/>
            <p:nvPr/>
          </p:nvSpPr>
          <p:spPr>
            <a:xfrm>
              <a:off x="0" y="255270"/>
              <a:ext cx="2455077" cy="69850"/>
            </a:xfrm>
            <a:custGeom>
              <a:avLst/>
              <a:gdLst/>
              <a:ahLst/>
              <a:cxnLst/>
              <a:rect l="l" t="t" r="r" b="b"/>
              <a:pathLst>
                <a:path w="2455077" h="69850">
                  <a:moveTo>
                    <a:pt x="21642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55077" y="69850"/>
                  </a:lnTo>
                  <a:lnTo>
                    <a:pt x="2455077" y="0"/>
                  </a:lnTo>
                  <a:close/>
                </a:path>
              </a:pathLst>
            </a:custGeom>
            <a:solidFill>
              <a:srgbClr val="002FA7"/>
            </a:solidFill>
          </p:spPr>
        </p:sp>
      </p:grpSp>
      <p:pic>
        <p:nvPicPr>
          <p:cNvPr id="42" name="图片 4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201400" y="1790700"/>
            <a:ext cx="4116705" cy="733552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201400" y="1714500"/>
            <a:ext cx="4069715" cy="563689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1200765" y="1485900"/>
            <a:ext cx="4116705" cy="7625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695737"/>
            <a:ext cx="15983820" cy="4895526"/>
            <a:chOff x="0" y="0"/>
            <a:chExt cx="17939192" cy="54944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939192" cy="5494417"/>
            </a:xfrm>
            <a:custGeom>
              <a:avLst/>
              <a:gdLst/>
              <a:ahLst/>
              <a:cxnLst/>
              <a:rect l="l" t="t" r="r" b="b"/>
              <a:pathLst>
                <a:path w="17939192" h="5494417">
                  <a:moveTo>
                    <a:pt x="17177192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4732417"/>
                  </a:lnTo>
                  <a:cubicBezTo>
                    <a:pt x="0" y="5152787"/>
                    <a:pt x="341630" y="5494417"/>
                    <a:pt x="762000" y="5494417"/>
                  </a:cubicBezTo>
                  <a:lnTo>
                    <a:pt x="17177192" y="5494417"/>
                  </a:lnTo>
                  <a:cubicBezTo>
                    <a:pt x="17597562" y="5494417"/>
                    <a:pt x="17939192" y="5152787"/>
                    <a:pt x="17939192" y="4732417"/>
                  </a:cubicBezTo>
                  <a:lnTo>
                    <a:pt x="17939192" y="762000"/>
                  </a:lnTo>
                  <a:cubicBezTo>
                    <a:pt x="17939192" y="341630"/>
                    <a:pt x="17597562" y="0"/>
                    <a:pt x="1717719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2045" y="2894295"/>
            <a:ext cx="15983820" cy="4895526"/>
            <a:chOff x="0" y="0"/>
            <a:chExt cx="17939192" cy="54944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939192" cy="5494417"/>
            </a:xfrm>
            <a:custGeom>
              <a:avLst/>
              <a:gdLst/>
              <a:ahLst/>
              <a:cxnLst/>
              <a:rect l="l" t="t" r="r" b="b"/>
              <a:pathLst>
                <a:path w="17939192" h="5494417">
                  <a:moveTo>
                    <a:pt x="17177192" y="0"/>
                  </a:moveTo>
                  <a:lnTo>
                    <a:pt x="762000" y="0"/>
                  </a:lnTo>
                  <a:cubicBezTo>
                    <a:pt x="341630" y="0"/>
                    <a:pt x="0" y="341630"/>
                    <a:pt x="0" y="762000"/>
                  </a:cubicBezTo>
                  <a:lnTo>
                    <a:pt x="0" y="4732417"/>
                  </a:lnTo>
                  <a:cubicBezTo>
                    <a:pt x="0" y="5152787"/>
                    <a:pt x="341630" y="5494417"/>
                    <a:pt x="762000" y="5494417"/>
                  </a:cubicBezTo>
                  <a:lnTo>
                    <a:pt x="17177192" y="5494417"/>
                  </a:lnTo>
                  <a:cubicBezTo>
                    <a:pt x="17597562" y="5494417"/>
                    <a:pt x="17939192" y="5152787"/>
                    <a:pt x="17939192" y="4732417"/>
                  </a:cubicBezTo>
                  <a:lnTo>
                    <a:pt x="17939192" y="762000"/>
                  </a:lnTo>
                  <a:cubicBezTo>
                    <a:pt x="17939192" y="341630"/>
                    <a:pt x="17597562" y="0"/>
                    <a:pt x="17177192" y="0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sp>
        <p:nvSpPr>
          <p:cNvPr id="6" name="Freeform 6"/>
          <p:cNvSpPr/>
          <p:nvPr/>
        </p:nvSpPr>
        <p:spPr>
          <a:xfrm flipH="1">
            <a:off x="10725834" y="730322"/>
            <a:ext cx="4964237" cy="9223471"/>
          </a:xfrm>
          <a:custGeom>
            <a:avLst/>
            <a:gdLst/>
            <a:ahLst/>
            <a:cxnLst/>
            <a:rect l="l" t="t" r="r" b="b"/>
            <a:pathLst>
              <a:path w="4964237" h="9223471">
                <a:moveTo>
                  <a:pt x="4964237" y="0"/>
                </a:moveTo>
                <a:lnTo>
                  <a:pt x="0" y="0"/>
                </a:lnTo>
                <a:lnTo>
                  <a:pt x="0" y="9223471"/>
                </a:lnTo>
                <a:lnTo>
                  <a:pt x="4964237" y="9223471"/>
                </a:lnTo>
                <a:lnTo>
                  <a:pt x="4964237" y="0"/>
                </a:lnTo>
                <a:close/>
              </a:path>
            </a:pathLst>
          </a:custGeom>
          <a:blipFill>
            <a:blip r:embed="rId1"/>
            <a:stretch>
              <a:fillRect l="-253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767445" y="5650753"/>
            <a:ext cx="2591595" cy="603279"/>
            <a:chOff x="0" y="0"/>
            <a:chExt cx="2455076" cy="571500"/>
          </a:xfrm>
        </p:grpSpPr>
        <p:sp>
          <p:nvSpPr>
            <p:cNvPr id="8" name="Freeform 8"/>
            <p:cNvSpPr/>
            <p:nvPr/>
          </p:nvSpPr>
          <p:spPr>
            <a:xfrm>
              <a:off x="0" y="255270"/>
              <a:ext cx="2455077" cy="69850"/>
            </a:xfrm>
            <a:custGeom>
              <a:avLst/>
              <a:gdLst/>
              <a:ahLst/>
              <a:cxnLst/>
              <a:rect l="l" t="t" r="r" b="b"/>
              <a:pathLst>
                <a:path w="2455077" h="69850">
                  <a:moveTo>
                    <a:pt x="21642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55077" y="69850"/>
                  </a:lnTo>
                  <a:lnTo>
                    <a:pt x="2455077" y="0"/>
                  </a:lnTo>
                  <a:close/>
                </a:path>
              </a:pathLst>
            </a:custGeom>
            <a:solidFill>
              <a:srgbClr val="002FA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188179" y="3070446"/>
            <a:ext cx="381162" cy="38116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BB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6188179" y="3070446"/>
            <a:ext cx="381162" cy="38116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2FA7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767445" y="6336884"/>
            <a:ext cx="6912106" cy="1106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5"/>
              </a:lnSpc>
            </a:pPr>
            <a:r>
              <a:rPr lang="en-US" sz="3400" spc="336">
                <a:solidFill>
                  <a:srgbClr val="414040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支持使用甲亢账号登录和教学服务信息网导入课表</a:t>
            </a:r>
            <a:endParaRPr lang="en-US" sz="3400" spc="336">
              <a:solidFill>
                <a:srgbClr val="414040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65947" y="730322"/>
            <a:ext cx="849998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2FA7"/>
                </a:solidFill>
                <a:latin typeface="016-上首锐圆体" panose="02010609000101010101" charset="-122"/>
                <a:ea typeface="016-上首锐圆体" panose="02010609000101010101" charset="-122"/>
              </a:rPr>
              <a:t>特色与创新点</a:t>
            </a:r>
            <a:endParaRPr lang="en-US" sz="4800">
              <a:solidFill>
                <a:srgbClr val="002FA7"/>
              </a:solidFill>
              <a:latin typeface="016-上首锐圆体" panose="02010609000101010101" charset="-122"/>
              <a:ea typeface="016-上首锐圆体" panose="02010609000101010101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371624" y="2877406"/>
            <a:ext cx="9098940" cy="2769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7200" spc="712">
                <a:solidFill>
                  <a:srgbClr val="FF8744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jaccount单点登录</a:t>
            </a:r>
            <a:endParaRPr lang="en-US" sz="7200" spc="712">
              <a:solidFill>
                <a:srgbClr val="FF8744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  <a:p>
            <a:pPr algn="l">
              <a:lnSpc>
                <a:spcPts val="10800"/>
              </a:lnSpc>
            </a:pPr>
            <a:r>
              <a:rPr lang="en-US" sz="7200" spc="712">
                <a:solidFill>
                  <a:srgbClr val="FF8744"/>
                </a:solidFill>
                <a:latin typeface="016-上首锐圆体" panose="02010609000101010101" charset="-122"/>
                <a:ea typeface="016-上首锐圆体" panose="02010609000101010101" charset="-122"/>
                <a:cs typeface="016-上首锐圆体" panose="02010609000101010101" charset="-122"/>
              </a:rPr>
              <a:t> 教学网站导入</a:t>
            </a:r>
            <a:endParaRPr lang="en-US" sz="7200" spc="712">
              <a:solidFill>
                <a:srgbClr val="FF8744"/>
              </a:solidFill>
              <a:latin typeface="016-上首锐圆体" panose="02010609000101010101" charset="-122"/>
              <a:ea typeface="016-上首锐圆体" panose="02010609000101010101" charset="-122"/>
              <a:cs typeface="016-上首锐圆体" panose="02010609000101010101" charset="-122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4359040" y="5650753"/>
            <a:ext cx="2591595" cy="603279"/>
            <a:chOff x="0" y="0"/>
            <a:chExt cx="2455076" cy="571500"/>
          </a:xfrm>
        </p:grpSpPr>
        <p:sp>
          <p:nvSpPr>
            <p:cNvPr id="17" name="Freeform 17"/>
            <p:cNvSpPr/>
            <p:nvPr/>
          </p:nvSpPr>
          <p:spPr>
            <a:xfrm>
              <a:off x="0" y="255270"/>
              <a:ext cx="2455077" cy="69850"/>
            </a:xfrm>
            <a:custGeom>
              <a:avLst/>
              <a:gdLst/>
              <a:ahLst/>
              <a:cxnLst/>
              <a:rect l="l" t="t" r="r" b="b"/>
              <a:pathLst>
                <a:path w="2455077" h="69850">
                  <a:moveTo>
                    <a:pt x="21642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55077" y="69850"/>
                  </a:lnTo>
                  <a:lnTo>
                    <a:pt x="2455077" y="0"/>
                  </a:lnTo>
                  <a:close/>
                </a:path>
              </a:pathLst>
            </a:custGeom>
            <a:solidFill>
              <a:srgbClr val="002FA7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6422360" y="5650753"/>
            <a:ext cx="2591595" cy="603279"/>
            <a:chOff x="0" y="0"/>
            <a:chExt cx="2455076" cy="571500"/>
          </a:xfrm>
        </p:grpSpPr>
        <p:sp>
          <p:nvSpPr>
            <p:cNvPr id="19" name="Freeform 19"/>
            <p:cNvSpPr/>
            <p:nvPr/>
          </p:nvSpPr>
          <p:spPr>
            <a:xfrm>
              <a:off x="0" y="255270"/>
              <a:ext cx="2455077" cy="69850"/>
            </a:xfrm>
            <a:custGeom>
              <a:avLst/>
              <a:gdLst/>
              <a:ahLst/>
              <a:cxnLst/>
              <a:rect l="l" t="t" r="r" b="b"/>
              <a:pathLst>
                <a:path w="2455077" h="69850">
                  <a:moveTo>
                    <a:pt x="21642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55077" y="69850"/>
                  </a:lnTo>
                  <a:lnTo>
                    <a:pt x="2455077" y="0"/>
                  </a:lnTo>
                  <a:close/>
                </a:path>
              </a:pathLst>
            </a:custGeom>
            <a:solidFill>
              <a:srgbClr val="002FA7"/>
            </a:solidFill>
          </p:spPr>
        </p:sp>
      </p:grpSp>
      <p:pic>
        <p:nvPicPr>
          <p:cNvPr id="22" name="图片 2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9550"/>
          <a:stretch>
            <a:fillRect/>
          </a:stretch>
        </p:blipFill>
        <p:spPr>
          <a:xfrm>
            <a:off x="11201400" y="1714500"/>
            <a:ext cx="4174490" cy="7378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1801</Words>
  <Application>WPS 演示</Application>
  <PresentationFormat>自定义</PresentationFormat>
  <Paragraphs>317</Paragraphs>
  <Slides>27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0" baseType="lpstr">
      <vt:lpstr>Arial</vt:lpstr>
      <vt:lpstr>宋体</vt:lpstr>
      <vt:lpstr>Wingdings</vt:lpstr>
      <vt:lpstr>汉仪粗黑简</vt:lpstr>
      <vt:lpstr>016-上首锐圆体</vt:lpstr>
      <vt:lpstr>Arial</vt:lpstr>
      <vt:lpstr>微软雅黑</vt:lpstr>
      <vt:lpstr>宋体</vt:lpstr>
      <vt:lpstr>Arial Unicode MS</vt:lpstr>
      <vt:lpstr>Calibri</vt:lpstr>
      <vt:lpstr>Helvetica Neue</vt:lpstr>
      <vt:lpstr>汉仪书宋二KW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NSD课表小助手 技术原型迭代 副本</dc:title>
  <dc:creator>刘安源</dc:creator>
  <cp:lastModifiedBy>丁牧云</cp:lastModifiedBy>
  <cp:revision>13</cp:revision>
  <dcterms:created xsi:type="dcterms:W3CDTF">2024-06-20T02:10:55Z</dcterms:created>
  <dcterms:modified xsi:type="dcterms:W3CDTF">2024-06-20T02:10:55Z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A34552ABED3E58D2AF8F736650D78AFD_43</vt:lpwstr>
  </property>
  <property fmtid="{D5CDD505-2E9C-101B-9397-08002B2CF9AE}" pid="3" name="KSOProductBuildVer">
    <vt:lpwstr>2052-6.7.1.8828</vt:lpwstr>
  </property>
</Properties>
</file>

<file path=docProps/thumbnail.jpeg>
</file>